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8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slideLayouts/slideLayout12.xml" ContentType="application/vnd.openxmlformats-officedocument.presentationml.slideLayout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01" r:id="rId1"/>
    <p:sldMasterId id="2147483711" r:id="rId2"/>
  </p:sldMasterIdLst>
  <p:notesMasterIdLst>
    <p:notesMasterId r:id="rId46"/>
  </p:notesMasterIdLst>
  <p:sldIdLst>
    <p:sldId id="473" r:id="rId3"/>
    <p:sldId id="475" r:id="rId4"/>
    <p:sldId id="339" r:id="rId5"/>
    <p:sldId id="472" r:id="rId6"/>
    <p:sldId id="1129" r:id="rId7"/>
    <p:sldId id="1356" r:id="rId8"/>
    <p:sldId id="474" r:id="rId9"/>
    <p:sldId id="477" r:id="rId10"/>
    <p:sldId id="479" r:id="rId11"/>
    <p:sldId id="478" r:id="rId12"/>
    <p:sldId id="1130" r:id="rId13"/>
    <p:sldId id="476" r:id="rId14"/>
    <p:sldId id="345" r:id="rId15"/>
    <p:sldId id="1111" r:id="rId16"/>
    <p:sldId id="1112" r:id="rId17"/>
    <p:sldId id="1113" r:id="rId18"/>
    <p:sldId id="1114" r:id="rId19"/>
    <p:sldId id="1131" r:id="rId20"/>
    <p:sldId id="344" r:id="rId21"/>
    <p:sldId id="1117" r:id="rId22"/>
    <p:sldId id="1132" r:id="rId23"/>
    <p:sldId id="1118" r:id="rId24"/>
    <p:sldId id="1119" r:id="rId25"/>
    <p:sldId id="1106" r:id="rId26"/>
    <p:sldId id="1133" r:id="rId27"/>
    <p:sldId id="1116" r:id="rId28"/>
    <p:sldId id="1124" r:id="rId29"/>
    <p:sldId id="1125" r:id="rId30"/>
    <p:sldId id="1134" r:id="rId31"/>
    <p:sldId id="1126" r:id="rId32"/>
    <p:sldId id="480" r:id="rId33"/>
    <p:sldId id="1357" r:id="rId34"/>
    <p:sldId id="1358" r:id="rId35"/>
    <p:sldId id="1359" r:id="rId36"/>
    <p:sldId id="1360" r:id="rId37"/>
    <p:sldId id="1123" r:id="rId38"/>
    <p:sldId id="1121" r:id="rId39"/>
    <p:sldId id="1120" r:id="rId40"/>
    <p:sldId id="1122" r:id="rId41"/>
    <p:sldId id="1361" r:id="rId42"/>
    <p:sldId id="1127" r:id="rId43"/>
    <p:sldId id="1115" r:id="rId44"/>
    <p:sldId id="1362" r:id="rId45"/>
  </p:sldIdLst>
  <p:sldSz cx="9144000" cy="5143500" type="screen16x9"/>
  <p:notesSz cx="7315200" cy="9601200"/>
  <p:embeddedFontLst>
    <p:embeddedFont>
      <p:font typeface="Bahnschrift" panose="020B0502040204020203" pitchFamily="34" charset="0"/>
      <p:regular r:id="rId47"/>
      <p:bold r:id="rId48"/>
    </p:embeddedFont>
    <p:embeddedFont>
      <p:font typeface="Bahnschrift SemiBold" panose="020B0502040204020203" pitchFamily="34" charset="0"/>
      <p:bold r:id="rId49"/>
    </p:embeddedFont>
    <p:embeddedFont>
      <p:font typeface="Bahnschrift SemiCondensed" panose="020B0502040204020203" pitchFamily="34" charset="0"/>
      <p:regular r:id="rId50"/>
      <p:bold r:id="rId51"/>
    </p:embeddedFont>
    <p:embeddedFont>
      <p:font typeface="Franklin Gothic Medium" panose="020B0603020102020204" pitchFamily="34" charset="0"/>
      <p:regular r:id="rId52"/>
      <p:italic r:id="rId53"/>
    </p:embeddedFont>
    <p:embeddedFont>
      <p:font typeface="Verdana" panose="020B0604030504040204" pitchFamily="34" charset="0"/>
      <p:regular r:id="rId54"/>
      <p:bold r:id="rId55"/>
      <p:italic r:id="rId56"/>
      <p:boldItalic r:id="rId57"/>
    </p:embeddedFont>
  </p:embeddedFontLst>
  <p:defaultTextStyle>
    <a:defPPr>
      <a:defRPr lang="en-US"/>
    </a:defPPr>
    <a:lvl1pPr marL="0" algn="l" defTabSz="81638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8194" algn="l" defTabSz="81638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6388" algn="l" defTabSz="81638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4582" algn="l" defTabSz="81638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2776" algn="l" defTabSz="81638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40969" algn="l" defTabSz="81638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9163" algn="l" defTabSz="81638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7357" algn="l" defTabSz="81638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5551" algn="l" defTabSz="81638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356D"/>
    <a:srgbClr val="22356C"/>
    <a:srgbClr val="EAEB70"/>
    <a:srgbClr val="CA2E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4" autoAdjust="0"/>
    <p:restoredTop sz="73962" autoAdjust="0"/>
  </p:normalViewPr>
  <p:slideViewPr>
    <p:cSldViewPr>
      <p:cViewPr varScale="1">
        <p:scale>
          <a:sx n="114" d="100"/>
          <a:sy n="114" d="100"/>
        </p:scale>
        <p:origin x="1452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078" y="-10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63" Type="http://schemas.openxmlformats.org/officeDocument/2006/relationships/customXml" Target="../customXml/item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7.fntdata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openxmlformats.org/officeDocument/2006/relationships/customXml" Target="../customXml/item3.xml"/><Relationship Id="rId8" Type="http://schemas.openxmlformats.org/officeDocument/2006/relationships/slide" Target="slides/slide6.xml"/><Relationship Id="rId51" Type="http://schemas.openxmlformats.org/officeDocument/2006/relationships/font" Target="fonts/font5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8.fntdata"/><Relationship Id="rId62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6.fntdata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0EDFF9BF-7CAB-4F79-80BF-5AD6FC9A7F41}" type="datetimeFigureOut">
              <a:rPr lang="en-US" smtClean="0"/>
              <a:pPr/>
              <a:t>8/14/2026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AF85195F-1354-43BF-92B0-C99D3A4AD38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496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7150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285750" algn="l" defTabSz="57150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571500" algn="l" defTabSz="57150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857250" algn="l" defTabSz="57150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143000" algn="l" defTabSz="57150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428750" algn="l" defTabSz="57150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714500" algn="l" defTabSz="57150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000250" algn="l" defTabSz="57150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286000" algn="l" defTabSz="57150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300" dirty="0"/>
              <a:t>SWaP optimization</a:t>
            </a:r>
          </a:p>
          <a:p>
            <a:r>
              <a:rPr lang="en-US" sz="1300" dirty="0"/>
              <a:t>extreme shock and vibration resistance</a:t>
            </a:r>
          </a:p>
          <a:p>
            <a:r>
              <a:rPr lang="en-US" sz="1300" dirty="0"/>
              <a:t>high-speed data</a:t>
            </a:r>
          </a:p>
          <a:p>
            <a:r>
              <a:rPr lang="en-US" sz="1300" dirty="0"/>
              <a:t>power distribution</a:t>
            </a:r>
          </a:p>
          <a:p>
            <a:r>
              <a:rPr lang="en-US" sz="1300" dirty="0"/>
              <a:t>EMI protection</a:t>
            </a:r>
          </a:p>
          <a:p>
            <a:r>
              <a:rPr lang="en-US" sz="1300" dirty="0"/>
              <a:t>sealed interconnects</a:t>
            </a:r>
          </a:p>
          <a:p>
            <a:r>
              <a:rPr lang="en-US" sz="1300" dirty="0"/>
              <a:t>rapid production scalability</a:t>
            </a:r>
          </a:p>
          <a:p>
            <a:r>
              <a:rPr lang="en-US" sz="1300" dirty="0"/>
              <a:t>harsh-environment survivability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9D57FC-C860-48E6-AD5C-C702F27F8C4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079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741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3088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4144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9167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1464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5017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0063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764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0398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501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9388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9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9331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28855-5B96-1FB5-5BA8-68A048A70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5256C0-40DE-686E-7CF0-4A6BBDE044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B75DA1-5416-1851-F3AE-917E0CA023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CF724-2B8D-750D-10AF-EFC57C0B58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9882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3468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4550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5101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5565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3281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Standard-density I/O-to-board and board-mount rectangular connectors for mission-critical aerospace applications. Contacts are set on two rows with .100 centers, comparable to </a:t>
            </a:r>
            <a:r>
              <a:rPr lang="en-US" dirty="0" err="1"/>
              <a:t>AirBorn</a:t>
            </a:r>
            <a:r>
              <a:rPr lang="en-US" dirty="0"/>
              <a:t> Series W connectors.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2295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582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1059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3819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9583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5905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B72E7-736A-0028-B0FA-AED4E2160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83B381-9056-DCE8-164B-5DF9E308ED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462BC1-C2B3-1BEB-EF9E-3DEF705F55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85A63A-0E60-3567-0AA6-F3C0E45EA2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9411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8550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11137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374EA-8138-8B61-5CE7-EBF5515D9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CAC0DC-7D31-8D37-961D-6261A0DAE3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C1D302-33DC-E245-E3AD-1CD4DD9986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300" dirty="0"/>
              <a:t>SWaP optimization</a:t>
            </a:r>
          </a:p>
          <a:p>
            <a:r>
              <a:rPr lang="en-US" sz="1300" dirty="0"/>
              <a:t>extreme shock and vibration resistance</a:t>
            </a:r>
          </a:p>
          <a:p>
            <a:r>
              <a:rPr lang="en-US" sz="1300" dirty="0"/>
              <a:t>high-speed data</a:t>
            </a:r>
          </a:p>
          <a:p>
            <a:r>
              <a:rPr lang="en-US" sz="1300" dirty="0"/>
              <a:t>power distribution</a:t>
            </a:r>
          </a:p>
          <a:p>
            <a:r>
              <a:rPr lang="en-US" sz="1300" dirty="0"/>
              <a:t>EMI protection</a:t>
            </a:r>
          </a:p>
          <a:p>
            <a:r>
              <a:rPr lang="en-US" sz="1300" dirty="0"/>
              <a:t>sealed interconnects</a:t>
            </a:r>
          </a:p>
          <a:p>
            <a:r>
              <a:rPr lang="en-US" sz="1300" dirty="0"/>
              <a:t>rapid production scalability</a:t>
            </a:r>
          </a:p>
          <a:p>
            <a:r>
              <a:rPr lang="en-US" sz="1300" dirty="0"/>
              <a:t>harsh-environment survivability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D7C95-973E-70F2-C2AE-FA79225233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9D57FC-C860-48E6-AD5C-C702F27F8C46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803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375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30AD1-48FE-0BDE-7D04-19428862A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E00E87-79C1-AAD2-3202-5F86F3770A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4DBBEA-014E-133A-51E7-FC2DD0D89E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A6C43-CACE-7322-DDB4-6CF9C186AD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285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MIL-STAR low-speed signal wire and multiconductor cables for hookup and harness equipment applications are perfectly positioned to drive growth in high-density complex cable assembly business, due to these six major strengths.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3FCBB42-263E-4629-9C9A-75AF6CD6FCA8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4419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120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8797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5195F-1354-43BF-92B0-C99D3A4AD38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389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2026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4248150"/>
            <a:ext cx="8686800" cy="762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000">
                <a:latin typeface="Bahnschrift SemiBold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" y="3867150"/>
            <a:ext cx="8686800" cy="381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rgbClr val="EAEB70"/>
                </a:solidFill>
                <a:latin typeface="Bahnschrift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9523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2026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4248150"/>
            <a:ext cx="8686800" cy="762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000">
                <a:latin typeface="Bahnschrift SemiBold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" y="3867150"/>
            <a:ext cx="8686800" cy="381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rgbClr val="EAEB70"/>
                </a:solidFill>
                <a:latin typeface="Bahnschrift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5095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head, Content 2026">
    <p:bg>
      <p:bgPr>
        <a:solidFill>
          <a:srgbClr val="2135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369" y="285749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u="none">
                <a:solidFill>
                  <a:schemeClr val="bg1"/>
                </a:solidFill>
                <a:latin typeface="Bahnschrift SemiBold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369" y="904875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00" b="0" i="0">
                <a:solidFill>
                  <a:srgbClr val="EAEB70"/>
                </a:solidFill>
                <a:latin typeface="Bahnschrift" panose="020B0502040204020203" pitchFamily="34" charset="0"/>
                <a:ea typeface="Verdana" pitchFamily="34" charset="0"/>
                <a:cs typeface="Bahnschrift" panose="020B0502040204020203" pitchFamily="34" charset="0"/>
              </a:defRPr>
            </a:lvl1pPr>
            <a:lvl2pPr marL="408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228600" y="1571625"/>
            <a:ext cx="8686800" cy="26071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D24C97C-83EA-463E-3CC7-842E96911E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64BD4047-C925-C8F9-E9D2-19ED7F52C0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74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 Logo Title, Subhead, Content 2026">
    <p:bg>
      <p:bgPr>
        <a:solidFill>
          <a:srgbClr val="2135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369" y="285749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u="none">
                <a:solidFill>
                  <a:schemeClr val="bg1"/>
                </a:solidFill>
                <a:latin typeface="Bahnschrift SemiBold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369" y="904875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00" b="0" i="0">
                <a:solidFill>
                  <a:srgbClr val="EAEB70"/>
                </a:solidFill>
                <a:latin typeface="Bahnschrift" panose="020B0502040204020203" pitchFamily="34" charset="0"/>
                <a:ea typeface="Verdana" pitchFamily="34" charset="0"/>
                <a:cs typeface="Bahnschrift" panose="020B0502040204020203" pitchFamily="34" charset="0"/>
              </a:defRPr>
            </a:lvl1pPr>
            <a:lvl2pPr marL="408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228600" y="1571625"/>
            <a:ext cx="8686800" cy="34385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1894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column Title, Subhead, Content 2026">
    <p:bg>
      <p:bgPr>
        <a:solidFill>
          <a:srgbClr val="2135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369" y="285749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u="none">
                <a:solidFill>
                  <a:schemeClr val="bg1"/>
                </a:solidFill>
                <a:latin typeface="Bahnschrift SemiBold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369" y="904875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00" b="0" i="0">
                <a:solidFill>
                  <a:srgbClr val="EAEB70"/>
                </a:solidFill>
                <a:latin typeface="Bahnschrift" panose="020B0502040204020203" pitchFamily="34" charset="0"/>
                <a:ea typeface="Verdana" pitchFamily="34" charset="0"/>
                <a:cs typeface="Bahnschrift" panose="020B0502040204020203" pitchFamily="34" charset="0"/>
              </a:defRPr>
            </a:lvl1pPr>
            <a:lvl2pPr marL="408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228600" y="1571625"/>
            <a:ext cx="4343400" cy="26071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D24C97C-83EA-463E-3CC7-842E96911E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DEB03C4-9828-7F95-0E3E-848DAC8F134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571769" y="1571625"/>
            <a:ext cx="4343400" cy="26071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4017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Title, Subhead, Content 2026">
    <p:bg>
      <p:bgPr>
        <a:solidFill>
          <a:srgbClr val="2135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369" y="285749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u="none">
                <a:solidFill>
                  <a:schemeClr val="bg1"/>
                </a:solidFill>
                <a:latin typeface="Bahnschrift SemiBold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369" y="914399"/>
            <a:ext cx="4343400" cy="6400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 b="0" i="0">
                <a:solidFill>
                  <a:srgbClr val="EAEB70"/>
                </a:solidFill>
                <a:latin typeface="Bahnschrift" panose="020B0502040204020203" pitchFamily="34" charset="0"/>
                <a:ea typeface="Verdana" pitchFamily="34" charset="0"/>
                <a:cs typeface="Bahnschrift" panose="020B0502040204020203" pitchFamily="34" charset="0"/>
              </a:defRPr>
            </a:lvl1pPr>
            <a:lvl2pPr marL="408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228600" y="1571625"/>
            <a:ext cx="4343400" cy="26071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D24C97C-83EA-463E-3CC7-842E96911E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DEB03C4-9828-7F95-0E3E-848DAC8F134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571769" y="1571625"/>
            <a:ext cx="4343400" cy="26071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7A7CDA3E-62A9-6086-FB58-AE1D380DED8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572000" y="914400"/>
            <a:ext cx="4343400" cy="640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rgbClr val="EAEB70"/>
                </a:solidFill>
                <a:latin typeface="Bahnschrift" panose="020B0502040204020203" pitchFamily="34" charset="0"/>
              </a:defRPr>
            </a:lvl1pPr>
          </a:lstStyle>
          <a:p>
            <a:r>
              <a:rPr lang="en-US" sz="2200" dirty="0">
                <a:latin typeface="Bahnschrift" panose="020B0502040204020203" pitchFamily="34" charset="0"/>
              </a:rPr>
              <a:t>Master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030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Line Title, Sub, Content">
    <p:bg>
      <p:bgPr>
        <a:solidFill>
          <a:srgbClr val="2135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369" y="285748"/>
            <a:ext cx="8686800" cy="1066801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u="none">
                <a:solidFill>
                  <a:schemeClr val="bg1"/>
                </a:solidFill>
                <a:latin typeface="Bahnschrift SemiBold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two-line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369" y="1431413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00" b="0" i="0">
                <a:solidFill>
                  <a:srgbClr val="EAEB70"/>
                </a:solidFill>
                <a:latin typeface="Bahnschrift" panose="020B0502040204020203" pitchFamily="34" charset="0"/>
                <a:ea typeface="Verdana" pitchFamily="34" charset="0"/>
                <a:cs typeface="Bahnschrift" panose="020B0502040204020203" pitchFamily="34" charset="0"/>
              </a:defRPr>
            </a:lvl1pPr>
            <a:lvl2pPr marL="408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228600" y="2098163"/>
            <a:ext cx="8686800" cy="21176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D24C97C-83EA-463E-3CC7-842E96911E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0242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2026">
    <p:bg>
      <p:bgPr>
        <a:solidFill>
          <a:srgbClr val="2135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369" y="285749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u="none">
                <a:solidFill>
                  <a:schemeClr val="bg1"/>
                </a:solidFill>
                <a:latin typeface="Bahnschrift SemiBold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228600" y="1200150"/>
            <a:ext cx="8686800" cy="29786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D24C97C-83EA-463E-3CC7-842E96911E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2102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lery 3">
    <p:bg>
      <p:bgPr>
        <a:solidFill>
          <a:srgbClr val="2135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369" y="285749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u="none">
                <a:solidFill>
                  <a:schemeClr val="bg1"/>
                </a:solidFill>
                <a:latin typeface="Bahnschrift SemiBold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369" y="904875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00" b="0" i="0">
                <a:solidFill>
                  <a:srgbClr val="EAEB70"/>
                </a:solidFill>
                <a:latin typeface="Bahnschrift" panose="020B0502040204020203" pitchFamily="34" charset="0"/>
                <a:ea typeface="Verdana" pitchFamily="34" charset="0"/>
                <a:cs typeface="Bahnschrift" panose="020B0502040204020203" pitchFamily="34" charset="0"/>
              </a:defRPr>
            </a:lvl1pPr>
            <a:lvl2pPr marL="408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228600" y="3638550"/>
            <a:ext cx="2743200" cy="45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Clr>
                <a:srgbClr val="CA2E3D"/>
              </a:buClr>
              <a:buNone/>
              <a:defRPr sz="18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E7D3C8B0-CDF7-B6C7-006C-8596FD8983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3FC9236-E3B3-7BB3-9379-1D206178A6A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200169" y="3638550"/>
            <a:ext cx="2743200" cy="45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Clr>
                <a:srgbClr val="CA2E3D"/>
              </a:buClr>
              <a:buNone/>
              <a:defRPr sz="18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361973E-097E-5F10-AF68-27789BD2358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172200" y="3638550"/>
            <a:ext cx="2743200" cy="45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Clr>
                <a:srgbClr val="CA2E3D"/>
              </a:buClr>
              <a:buNone/>
              <a:defRPr sz="18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D12C82EC-2B8D-8B63-D589-39EBA2FD5C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303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lery 4">
    <p:bg>
      <p:bgPr>
        <a:solidFill>
          <a:srgbClr val="2135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369" y="285749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u="none">
                <a:solidFill>
                  <a:schemeClr val="bg1"/>
                </a:solidFill>
                <a:latin typeface="Bahnschrift SemiBold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369" y="904875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00" b="0" i="0">
                <a:solidFill>
                  <a:srgbClr val="EAEB70"/>
                </a:solidFill>
                <a:latin typeface="Bahnschrift" panose="020B0502040204020203" pitchFamily="34" charset="0"/>
                <a:ea typeface="Verdana" pitchFamily="34" charset="0"/>
                <a:cs typeface="Bahnschrift" panose="020B0502040204020203" pitchFamily="34" charset="0"/>
              </a:defRPr>
            </a:lvl1pPr>
            <a:lvl2pPr marL="408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E7D3C8B0-CDF7-B6C7-006C-8596FD8983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3F6D0EE-3B35-308D-CB52-2ABCDD925D0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6680" y="3638550"/>
            <a:ext cx="2103120" cy="45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Clr>
                <a:srgbClr val="CA2E3D"/>
              </a:buClr>
              <a:buNone/>
              <a:defRPr sz="18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1AB901-F12C-A267-B148-91D9EE78AB8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382520" y="3638550"/>
            <a:ext cx="2103120" cy="45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Clr>
                <a:srgbClr val="CA2E3D"/>
              </a:buClr>
              <a:buNone/>
              <a:defRPr sz="18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FCFC119-A812-E0AC-80A5-BAB69143637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58360" y="3638550"/>
            <a:ext cx="2103120" cy="45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Clr>
                <a:srgbClr val="CA2E3D"/>
              </a:buClr>
              <a:buNone/>
              <a:defRPr sz="18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367147E-30D9-0F37-EB4A-5AEEA3E5F03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934200" y="3638550"/>
            <a:ext cx="2103120" cy="45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Clr>
                <a:srgbClr val="CA2E3D"/>
              </a:buClr>
              <a:buNone/>
              <a:defRPr sz="18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5E926AA-8FCB-5AC0-A7FE-7675218A3C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5782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ignature 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1A135D7-A4F4-8652-F286-F5A78D067393}"/>
              </a:ext>
            </a:extLst>
          </p:cNvPr>
          <p:cNvSpPr/>
          <p:nvPr/>
        </p:nvSpPr>
        <p:spPr>
          <a:xfrm>
            <a:off x="0" y="3714750"/>
            <a:ext cx="9144000" cy="1428749"/>
          </a:xfrm>
          <a:prstGeom prst="rect">
            <a:avLst/>
          </a:prstGeom>
          <a:solidFill>
            <a:srgbClr val="2235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3943350"/>
            <a:ext cx="8686800" cy="1066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000" baseline="0">
                <a:latin typeface="Bahnschrift SemiBold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A5C667D7-0CDB-62C2-0BFF-F544D9FC5B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6200" y="285751"/>
            <a:ext cx="1143000" cy="55466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49E3301-D68F-C0D1-576B-26D1E8D6539D}"/>
              </a:ext>
            </a:extLst>
          </p:cNvPr>
          <p:cNvSpPr/>
          <p:nvPr userDrawn="1"/>
        </p:nvSpPr>
        <p:spPr>
          <a:xfrm>
            <a:off x="0" y="3714750"/>
            <a:ext cx="9144000" cy="1428749"/>
          </a:xfrm>
          <a:prstGeom prst="rect">
            <a:avLst/>
          </a:prstGeom>
          <a:solidFill>
            <a:srgbClr val="2235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E0905B7B-0692-4E32-7A57-D291938050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6200" y="285751"/>
            <a:ext cx="1143000" cy="55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508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head, Content 2026">
    <p:bg>
      <p:bgPr>
        <a:solidFill>
          <a:srgbClr val="2135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369" y="285749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u="none">
                <a:solidFill>
                  <a:schemeClr val="bg1"/>
                </a:solidFill>
                <a:latin typeface="Bahnschrift SemiBold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369" y="904875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00" b="0" i="0">
                <a:solidFill>
                  <a:srgbClr val="EAEB70"/>
                </a:solidFill>
                <a:latin typeface="Bahnschrift" panose="020B0502040204020203" pitchFamily="34" charset="0"/>
                <a:ea typeface="Verdana" pitchFamily="34" charset="0"/>
                <a:cs typeface="Bahnschrift" panose="020B0502040204020203" pitchFamily="34" charset="0"/>
              </a:defRPr>
            </a:lvl1pPr>
            <a:lvl2pPr marL="408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228600" y="1571625"/>
            <a:ext cx="8686800" cy="26071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D24C97C-83EA-463E-3CC7-842E96911E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D1104205-3FA3-A4AF-CFA9-545FD47B49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445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column Title, Subhead, Content 2026">
    <p:bg>
      <p:bgPr>
        <a:solidFill>
          <a:srgbClr val="2135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369" y="285749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u="none">
                <a:solidFill>
                  <a:schemeClr val="bg1"/>
                </a:solidFill>
                <a:latin typeface="Bahnschrift SemiBold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369" y="904875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00" b="0" i="0">
                <a:solidFill>
                  <a:srgbClr val="EAEB70"/>
                </a:solidFill>
                <a:latin typeface="Bahnschrift" panose="020B0502040204020203" pitchFamily="34" charset="0"/>
                <a:ea typeface="Verdana" pitchFamily="34" charset="0"/>
                <a:cs typeface="Bahnschrift" panose="020B0502040204020203" pitchFamily="34" charset="0"/>
              </a:defRPr>
            </a:lvl1pPr>
            <a:lvl2pPr marL="408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228600" y="1571625"/>
            <a:ext cx="4343400" cy="26071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D24C97C-83EA-463E-3CC7-842E96911E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DEB03C4-9828-7F95-0E3E-848DAC8F134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571769" y="1571625"/>
            <a:ext cx="4343400" cy="26071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11056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Title, Subhead, Content 2026">
    <p:bg>
      <p:bgPr>
        <a:solidFill>
          <a:srgbClr val="2135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369" y="285749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u="none">
                <a:solidFill>
                  <a:schemeClr val="bg1"/>
                </a:solidFill>
                <a:latin typeface="Bahnschrift SemiBold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369" y="914399"/>
            <a:ext cx="4343400" cy="6400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 b="0" i="0">
                <a:solidFill>
                  <a:srgbClr val="EAEB70"/>
                </a:solidFill>
                <a:latin typeface="Bahnschrift" panose="020B0502040204020203" pitchFamily="34" charset="0"/>
                <a:ea typeface="Verdana" pitchFamily="34" charset="0"/>
                <a:cs typeface="Bahnschrift" panose="020B0502040204020203" pitchFamily="34" charset="0"/>
              </a:defRPr>
            </a:lvl1pPr>
            <a:lvl2pPr marL="408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228600" y="1571625"/>
            <a:ext cx="4343400" cy="26071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D24C97C-83EA-463E-3CC7-842E96911E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DEB03C4-9828-7F95-0E3E-848DAC8F134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571769" y="1571625"/>
            <a:ext cx="4343400" cy="26071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7A7CDA3E-62A9-6086-FB58-AE1D380DED8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572000" y="914400"/>
            <a:ext cx="4343400" cy="640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rgbClr val="EAEB70"/>
                </a:solidFill>
                <a:latin typeface="Bahnschrift" panose="020B0502040204020203" pitchFamily="34" charset="0"/>
              </a:defRPr>
            </a:lvl1pPr>
          </a:lstStyle>
          <a:p>
            <a:r>
              <a:rPr lang="en-US" sz="2200" dirty="0">
                <a:latin typeface="Bahnschrift" panose="020B0502040204020203" pitchFamily="34" charset="0"/>
              </a:rPr>
              <a:t>Master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37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Line Title, Sub, Content">
    <p:bg>
      <p:bgPr>
        <a:solidFill>
          <a:srgbClr val="2135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369" y="285748"/>
            <a:ext cx="8686800" cy="1066801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u="none">
                <a:solidFill>
                  <a:schemeClr val="bg1"/>
                </a:solidFill>
                <a:latin typeface="Bahnschrift SemiBold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two-line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369" y="1431413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00" b="0" i="0">
                <a:solidFill>
                  <a:srgbClr val="EAEB70"/>
                </a:solidFill>
                <a:latin typeface="Bahnschrift" panose="020B0502040204020203" pitchFamily="34" charset="0"/>
                <a:ea typeface="Verdana" pitchFamily="34" charset="0"/>
                <a:cs typeface="Bahnschrift" panose="020B0502040204020203" pitchFamily="34" charset="0"/>
              </a:defRPr>
            </a:lvl1pPr>
            <a:lvl2pPr marL="408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228600" y="2098163"/>
            <a:ext cx="8686800" cy="21176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D24C97C-83EA-463E-3CC7-842E96911E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948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2026">
    <p:bg>
      <p:bgPr>
        <a:solidFill>
          <a:srgbClr val="2135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369" y="285749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u="none">
                <a:solidFill>
                  <a:schemeClr val="bg1"/>
                </a:solidFill>
                <a:latin typeface="Bahnschrift SemiBold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228600" y="1200150"/>
            <a:ext cx="8686800" cy="29786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D24C97C-83EA-463E-3CC7-842E96911E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503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lery 3">
    <p:bg>
      <p:bgPr>
        <a:solidFill>
          <a:srgbClr val="2135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369" y="285749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u="none">
                <a:solidFill>
                  <a:schemeClr val="bg1"/>
                </a:solidFill>
                <a:latin typeface="Bahnschrift SemiBold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369" y="904875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00" b="0" i="0">
                <a:solidFill>
                  <a:srgbClr val="EAEB70"/>
                </a:solidFill>
                <a:latin typeface="Bahnschrift" panose="020B0502040204020203" pitchFamily="34" charset="0"/>
                <a:ea typeface="Verdana" pitchFamily="34" charset="0"/>
                <a:cs typeface="Bahnschrift" panose="020B0502040204020203" pitchFamily="34" charset="0"/>
              </a:defRPr>
            </a:lvl1pPr>
            <a:lvl2pPr marL="408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228600" y="3638550"/>
            <a:ext cx="2743200" cy="45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Clr>
                <a:srgbClr val="CA2E3D"/>
              </a:buClr>
              <a:buNone/>
              <a:defRPr sz="18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E7D3C8B0-CDF7-B6C7-006C-8596FD8983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3FC9236-E3B3-7BB3-9379-1D206178A6A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200169" y="3638550"/>
            <a:ext cx="2743200" cy="45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Clr>
                <a:srgbClr val="CA2E3D"/>
              </a:buClr>
              <a:buNone/>
              <a:defRPr sz="18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361973E-097E-5F10-AF68-27789BD2358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172200" y="3638550"/>
            <a:ext cx="2743200" cy="45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Clr>
                <a:srgbClr val="CA2E3D"/>
              </a:buClr>
              <a:buNone/>
              <a:defRPr sz="18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B1641F9A-8249-98EC-27BC-A41614EDCE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02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lery 4">
    <p:bg>
      <p:bgPr>
        <a:solidFill>
          <a:srgbClr val="2135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369" y="285749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u="none">
                <a:solidFill>
                  <a:schemeClr val="bg1"/>
                </a:solidFill>
                <a:latin typeface="Bahnschrift SemiBold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369" y="904875"/>
            <a:ext cx="8686800" cy="640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00" b="0" i="0">
                <a:solidFill>
                  <a:srgbClr val="EAEB70"/>
                </a:solidFill>
                <a:latin typeface="Bahnschrift" panose="020B0502040204020203" pitchFamily="34" charset="0"/>
                <a:ea typeface="Verdana" pitchFamily="34" charset="0"/>
                <a:cs typeface="Bahnschrift" panose="020B0502040204020203" pitchFamily="34" charset="0"/>
              </a:defRPr>
            </a:lvl1pPr>
            <a:lvl2pPr marL="408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E7D3C8B0-CDF7-B6C7-006C-8596FD8983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3F6D0EE-3B35-308D-CB52-2ABCDD925D0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6680" y="3638550"/>
            <a:ext cx="2103120" cy="45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Clr>
                <a:srgbClr val="CA2E3D"/>
              </a:buClr>
              <a:buNone/>
              <a:defRPr sz="18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1AB901-F12C-A267-B148-91D9EE78AB8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382520" y="3638550"/>
            <a:ext cx="2103120" cy="45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Clr>
                <a:srgbClr val="CA2E3D"/>
              </a:buClr>
              <a:buNone/>
              <a:defRPr sz="18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FCFC119-A812-E0AC-80A5-BAB69143637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58360" y="3638550"/>
            <a:ext cx="2103120" cy="45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Clr>
                <a:srgbClr val="CA2E3D"/>
              </a:buClr>
              <a:buNone/>
              <a:defRPr sz="18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367147E-30D9-0F37-EB4A-5AEEA3E5F03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934200" y="3638550"/>
            <a:ext cx="2103120" cy="45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Clr>
                <a:srgbClr val="CA2E3D"/>
              </a:buClr>
              <a:buNone/>
              <a:defRPr sz="18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19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150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85147680-0B63-3DEA-295E-E6ED1471A9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215790"/>
            <a:ext cx="1447800" cy="70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597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ignature 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1A135D7-A4F4-8652-F286-F5A78D067393}"/>
              </a:ext>
            </a:extLst>
          </p:cNvPr>
          <p:cNvSpPr/>
          <p:nvPr/>
        </p:nvSpPr>
        <p:spPr>
          <a:xfrm>
            <a:off x="0" y="3714750"/>
            <a:ext cx="9144000" cy="1428749"/>
          </a:xfrm>
          <a:prstGeom prst="rect">
            <a:avLst/>
          </a:prstGeom>
          <a:solidFill>
            <a:srgbClr val="2235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3943350"/>
            <a:ext cx="8686800" cy="1066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000" baseline="0">
                <a:latin typeface="Bahnschrift SemiBold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A5C667D7-0CDB-62C2-0BFF-F544D9FC5B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6200" y="285751"/>
            <a:ext cx="1143000" cy="55466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E5AC803-5D68-9CDC-F6D7-936C3B26F143}"/>
              </a:ext>
            </a:extLst>
          </p:cNvPr>
          <p:cNvSpPr/>
          <p:nvPr userDrawn="1"/>
        </p:nvSpPr>
        <p:spPr>
          <a:xfrm>
            <a:off x="0" y="3714750"/>
            <a:ext cx="9144000" cy="1428749"/>
          </a:xfrm>
          <a:prstGeom prst="rect">
            <a:avLst/>
          </a:prstGeom>
          <a:solidFill>
            <a:srgbClr val="2235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77A689EE-42C8-E852-8E10-E947F509E1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6200" y="285751"/>
            <a:ext cx="1143000" cy="55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344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135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3275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</p:sldLayoutIdLst>
  <p:txStyles>
    <p:titleStyle>
      <a:lvl1pPr algn="l" defTabSz="815578" rtl="0" eaLnBrk="1" fontAlgn="base" hangingPunct="1">
        <a:spcBef>
          <a:spcPct val="0"/>
        </a:spcBef>
        <a:spcAft>
          <a:spcPct val="0"/>
        </a:spcAft>
        <a:defRPr sz="3400" b="0" kern="1200">
          <a:solidFill>
            <a:schemeClr val="bg1"/>
          </a:solidFill>
          <a:latin typeface="Franklin Gothic Medium" panose="020B0603020102020204" pitchFamily="34" charset="0"/>
          <a:ea typeface="Verdana" pitchFamily="34" charset="0"/>
          <a:cs typeface="Verdana" pitchFamily="34" charset="0"/>
        </a:defRPr>
      </a:lvl1pPr>
      <a:lvl2pPr algn="l" defTabSz="815578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Verdana" pitchFamily="34" charset="0"/>
        </a:defRPr>
      </a:lvl2pPr>
      <a:lvl3pPr algn="l" defTabSz="815578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Verdana" pitchFamily="34" charset="0"/>
        </a:defRPr>
      </a:lvl3pPr>
      <a:lvl4pPr algn="l" defTabSz="815578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Verdana" pitchFamily="34" charset="0"/>
        </a:defRPr>
      </a:lvl4pPr>
      <a:lvl5pPr algn="l" defTabSz="815578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Verdana" pitchFamily="34" charset="0"/>
        </a:defRPr>
      </a:lvl5pPr>
      <a:lvl6pPr marL="285750" algn="l" defTabSz="815578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Verdana" pitchFamily="34" charset="0"/>
        </a:defRPr>
      </a:lvl6pPr>
      <a:lvl7pPr marL="571500" algn="l" defTabSz="815578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Verdana" pitchFamily="34" charset="0"/>
        </a:defRPr>
      </a:lvl7pPr>
      <a:lvl8pPr marL="857250" algn="l" defTabSz="815578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Verdana" pitchFamily="34" charset="0"/>
        </a:defRPr>
      </a:lvl8pPr>
      <a:lvl9pPr marL="1143000" algn="l" defTabSz="815578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Verdana" pitchFamily="34" charset="0"/>
        </a:defRPr>
      </a:lvl9pPr>
    </p:titleStyle>
    <p:bodyStyle>
      <a:lvl1pPr marL="305594" indent="-305594" algn="l" defTabSz="815578" rtl="0" eaLnBrk="1" fontAlgn="base" hangingPunct="1">
        <a:spcBef>
          <a:spcPts val="600"/>
        </a:spcBef>
        <a:spcAft>
          <a:spcPct val="0"/>
        </a:spcAft>
        <a:buClr>
          <a:srgbClr val="C00000"/>
        </a:buClr>
        <a:buFont typeface="Wingdings" pitchFamily="2" charset="2"/>
        <a:buChar char="§"/>
        <a:defRPr sz="2300" kern="1200" baseline="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62781" indent="-254993" algn="l" defTabSz="815578" rtl="0" eaLnBrk="1" fontAlgn="base" hangingPunct="1">
        <a:spcBef>
          <a:spcPct val="20000"/>
        </a:spcBef>
        <a:spcAft>
          <a:spcPct val="0"/>
        </a:spcAft>
        <a:buClr>
          <a:srgbClr val="C00000"/>
        </a:buClr>
        <a:buFont typeface="Wingdings" pitchFamily="2" charset="2"/>
        <a:buChar char="§"/>
        <a:defRPr sz="1900" kern="1200" baseline="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19969" indent="-203399" algn="l" defTabSz="815578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Wingdings" pitchFamily="2" charset="2"/>
        <a:buChar char="ü"/>
        <a:defRPr sz="1500" kern="1200" baseline="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27758" indent="-203399" algn="l" defTabSz="815578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Times New Roman" pitchFamily="18" charset="0"/>
        </a:defRPr>
      </a:lvl4pPr>
      <a:lvl5pPr marL="1836539" indent="-203399" algn="l" defTabSz="815578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800" kern="1200">
          <a:solidFill>
            <a:schemeClr val="tx1"/>
          </a:solidFill>
          <a:latin typeface="+mn-lt"/>
          <a:ea typeface="+mn-ea"/>
          <a:cs typeface="Times New Roman" pitchFamily="18" charset="0"/>
        </a:defRPr>
      </a:lvl5pPr>
      <a:lvl6pPr marL="2245066" indent="-204097" algn="l" defTabSz="81638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3260" indent="-204097" algn="l" defTabSz="81638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454" indent="-204097" algn="l" defTabSz="81638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648" indent="-204097" algn="l" defTabSz="81638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63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94" algn="l" defTabSz="8163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388" algn="l" defTabSz="8163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582" algn="l" defTabSz="8163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776" algn="l" defTabSz="8163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969" algn="l" defTabSz="8163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9163" algn="l" defTabSz="8163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57" algn="l" defTabSz="8163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551" algn="l" defTabSz="8163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135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2277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21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</p:sldLayoutIdLst>
  <p:txStyles>
    <p:titleStyle>
      <a:lvl1pPr algn="l" defTabSz="815578" rtl="0" eaLnBrk="1" fontAlgn="base" hangingPunct="1">
        <a:spcBef>
          <a:spcPct val="0"/>
        </a:spcBef>
        <a:spcAft>
          <a:spcPct val="0"/>
        </a:spcAft>
        <a:defRPr sz="3400" b="0" kern="1200">
          <a:solidFill>
            <a:schemeClr val="bg1"/>
          </a:solidFill>
          <a:latin typeface="Franklin Gothic Medium" panose="020B0603020102020204" pitchFamily="34" charset="0"/>
          <a:ea typeface="Verdana" pitchFamily="34" charset="0"/>
          <a:cs typeface="Verdana" pitchFamily="34" charset="0"/>
        </a:defRPr>
      </a:lvl1pPr>
      <a:lvl2pPr algn="l" defTabSz="815578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Verdana" pitchFamily="34" charset="0"/>
        </a:defRPr>
      </a:lvl2pPr>
      <a:lvl3pPr algn="l" defTabSz="815578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Verdana" pitchFamily="34" charset="0"/>
        </a:defRPr>
      </a:lvl3pPr>
      <a:lvl4pPr algn="l" defTabSz="815578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Verdana" pitchFamily="34" charset="0"/>
        </a:defRPr>
      </a:lvl4pPr>
      <a:lvl5pPr algn="l" defTabSz="815578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Verdana" pitchFamily="34" charset="0"/>
        </a:defRPr>
      </a:lvl5pPr>
      <a:lvl6pPr marL="285750" algn="l" defTabSz="815578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Verdana" pitchFamily="34" charset="0"/>
        </a:defRPr>
      </a:lvl6pPr>
      <a:lvl7pPr marL="571500" algn="l" defTabSz="815578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Verdana" pitchFamily="34" charset="0"/>
        </a:defRPr>
      </a:lvl7pPr>
      <a:lvl8pPr marL="857250" algn="l" defTabSz="815578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Verdana" pitchFamily="34" charset="0"/>
        </a:defRPr>
      </a:lvl8pPr>
      <a:lvl9pPr marL="1143000" algn="l" defTabSz="815578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Verdana" pitchFamily="34" charset="0"/>
        </a:defRPr>
      </a:lvl9pPr>
    </p:titleStyle>
    <p:bodyStyle>
      <a:lvl1pPr marL="305594" indent="-305594" algn="l" defTabSz="815578" rtl="0" eaLnBrk="1" fontAlgn="base" hangingPunct="1">
        <a:spcBef>
          <a:spcPts val="600"/>
        </a:spcBef>
        <a:spcAft>
          <a:spcPct val="0"/>
        </a:spcAft>
        <a:buClr>
          <a:srgbClr val="C00000"/>
        </a:buClr>
        <a:buFont typeface="Wingdings" pitchFamily="2" charset="2"/>
        <a:buChar char="§"/>
        <a:defRPr sz="2300" kern="1200" baseline="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62781" indent="-254993" algn="l" defTabSz="815578" rtl="0" eaLnBrk="1" fontAlgn="base" hangingPunct="1">
        <a:spcBef>
          <a:spcPct val="20000"/>
        </a:spcBef>
        <a:spcAft>
          <a:spcPct val="0"/>
        </a:spcAft>
        <a:buClr>
          <a:srgbClr val="C00000"/>
        </a:buClr>
        <a:buFont typeface="Wingdings" pitchFamily="2" charset="2"/>
        <a:buChar char="§"/>
        <a:defRPr sz="1900" kern="1200" baseline="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19969" indent="-203399" algn="l" defTabSz="815578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Wingdings" pitchFamily="2" charset="2"/>
        <a:buChar char="ü"/>
        <a:defRPr sz="1500" kern="1200" baseline="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27758" indent="-203399" algn="l" defTabSz="815578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Times New Roman" pitchFamily="18" charset="0"/>
        </a:defRPr>
      </a:lvl4pPr>
      <a:lvl5pPr marL="1836539" indent="-203399" algn="l" defTabSz="815578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800" kern="1200">
          <a:solidFill>
            <a:schemeClr val="tx1"/>
          </a:solidFill>
          <a:latin typeface="+mn-lt"/>
          <a:ea typeface="+mn-ea"/>
          <a:cs typeface="Times New Roman" pitchFamily="18" charset="0"/>
        </a:defRPr>
      </a:lvl5pPr>
      <a:lvl6pPr marL="2245066" indent="-204097" algn="l" defTabSz="81638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3260" indent="-204097" algn="l" defTabSz="81638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454" indent="-204097" algn="l" defTabSz="81638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648" indent="-204097" algn="l" defTabSz="81638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63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94" algn="l" defTabSz="8163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388" algn="l" defTabSz="8163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582" algn="l" defTabSz="8163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776" algn="l" defTabSz="8163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969" algn="l" defTabSz="8163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9163" algn="l" defTabSz="8163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57" algn="l" defTabSz="8163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551" algn="l" defTabSz="8163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4.png"/><Relationship Id="rId7" Type="http://schemas.openxmlformats.org/officeDocument/2006/relationships/image" Target="../media/image1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123.png"/><Relationship Id="rId7" Type="http://schemas.openxmlformats.org/officeDocument/2006/relationships/image" Target="../media/image15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7" Type="http://schemas.openxmlformats.org/officeDocument/2006/relationships/image" Target="../media/image15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4.png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8.png"/><Relationship Id="rId4" Type="http://schemas.openxmlformats.org/officeDocument/2006/relationships/image" Target="../media/image16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7" Type="http://schemas.openxmlformats.org/officeDocument/2006/relationships/image" Target="../media/image174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3.png"/><Relationship Id="rId5" Type="http://schemas.openxmlformats.org/officeDocument/2006/relationships/image" Target="../media/image172.png"/><Relationship Id="rId4" Type="http://schemas.openxmlformats.org/officeDocument/2006/relationships/image" Target="../media/image17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8.png"/><Relationship Id="rId5" Type="http://schemas.openxmlformats.org/officeDocument/2006/relationships/image" Target="../media/image177.png"/><Relationship Id="rId4" Type="http://schemas.openxmlformats.org/officeDocument/2006/relationships/image" Target="../media/image17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2.png"/><Relationship Id="rId5" Type="http://schemas.openxmlformats.org/officeDocument/2006/relationships/image" Target="../media/image181.png"/><Relationship Id="rId4" Type="http://schemas.openxmlformats.org/officeDocument/2006/relationships/image" Target="../media/image180.png"/><Relationship Id="rId9" Type="http://schemas.openxmlformats.org/officeDocument/2006/relationships/image" Target="../media/image18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3" Type="http://schemas.openxmlformats.org/officeDocument/2006/relationships/image" Target="../media/image186.png"/><Relationship Id="rId7" Type="http://schemas.openxmlformats.org/officeDocument/2006/relationships/image" Target="../media/image19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9.png"/><Relationship Id="rId5" Type="http://schemas.openxmlformats.org/officeDocument/2006/relationships/image" Target="../media/image188.png"/><Relationship Id="rId4" Type="http://schemas.openxmlformats.org/officeDocument/2006/relationships/image" Target="../media/image18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3" Type="http://schemas.openxmlformats.org/officeDocument/2006/relationships/image" Target="../media/image192.png"/><Relationship Id="rId7" Type="http://schemas.openxmlformats.org/officeDocument/2006/relationships/image" Target="../media/image19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193.png"/><Relationship Id="rId9" Type="http://schemas.openxmlformats.org/officeDocument/2006/relationships/image" Target="../media/image19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1.png"/><Relationship Id="rId5" Type="http://schemas.openxmlformats.org/officeDocument/2006/relationships/image" Target="../media/image200.png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png"/><Relationship Id="rId3" Type="http://schemas.openxmlformats.org/officeDocument/2006/relationships/image" Target="../media/image202.png"/><Relationship Id="rId7" Type="http://schemas.openxmlformats.org/officeDocument/2006/relationships/image" Target="../media/image20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5.png"/><Relationship Id="rId5" Type="http://schemas.openxmlformats.org/officeDocument/2006/relationships/image" Target="../media/image204.png"/><Relationship Id="rId10" Type="http://schemas.openxmlformats.org/officeDocument/2006/relationships/image" Target="../media/image209.png"/><Relationship Id="rId4" Type="http://schemas.openxmlformats.org/officeDocument/2006/relationships/image" Target="../media/image203.png"/><Relationship Id="rId9" Type="http://schemas.openxmlformats.org/officeDocument/2006/relationships/image" Target="../media/image20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3.png"/><Relationship Id="rId5" Type="http://schemas.openxmlformats.org/officeDocument/2006/relationships/image" Target="../media/image212.png"/><Relationship Id="rId4" Type="http://schemas.openxmlformats.org/officeDocument/2006/relationships/image" Target="../media/image21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28600" y="3416299"/>
            <a:ext cx="8915400" cy="1119375"/>
          </a:xfrm>
        </p:spPr>
        <p:txBody>
          <a:bodyPr>
            <a:normAutofit fontScale="92500" lnSpcReduction="10000"/>
          </a:bodyPr>
          <a:lstStyle/>
          <a:p>
            <a:r>
              <a:rPr lang="en-US" sz="3800"/>
              <a:t>Missile </a:t>
            </a:r>
            <a:r>
              <a:rPr lang="en-US" sz="3800" dirty="0"/>
              <a:t>and Collaborative Combat System Interconnect Solutions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28600" y="4476750"/>
            <a:ext cx="8686800" cy="381000"/>
          </a:xfrm>
        </p:spPr>
        <p:txBody>
          <a:bodyPr/>
          <a:lstStyle/>
          <a:p>
            <a:r>
              <a:rPr lang="en-US" dirty="0"/>
              <a:t>Connectors and Assemblies for Autonomous Battlespace Applications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8B8C12-5FA8-418F-BB22-112C0BE190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492562">
            <a:off x="6315214" y="2216553"/>
            <a:ext cx="3511048" cy="1473909"/>
          </a:xfrm>
          <a:prstGeom prst="rect">
            <a:avLst/>
          </a:prstGeom>
        </p:spPr>
      </p:pic>
      <p:pic>
        <p:nvPicPr>
          <p:cNvPr id="6" name="Picture 5" descr="A close-up of a cell phone&#10;&#10;AI-generated content may be incorrect.">
            <a:extLst>
              <a:ext uri="{FF2B5EF4-FFF2-40B4-BE49-F238E27FC236}">
                <a16:creationId xmlns:a16="http://schemas.microsoft.com/office/drawing/2014/main" id="{20CDB5B8-A2E2-8273-9E38-DDADC25462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874224"/>
            <a:ext cx="1434125" cy="101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077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044F8-A896-1088-1E14-E05FF33807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RF / Microwave Interconnect Assemblies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37BA68-F53E-D869-EDC4-5952ECA63F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100" dirty="0"/>
              <a:t>Low-loss cables · Multi-port connectors · High-frequency contacts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89835F-4285-06F1-CECC-E18241143193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High-density rectangular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5AA4E1-BCCD-C37C-3A0C-E029DAE60027}"/>
              </a:ext>
            </a:extLst>
          </p:cNvPr>
          <p:cNvSpPr>
            <a:spLocks noGrp="1"/>
          </p:cNvSpPr>
          <p:nvPr>
            <p:ph idx="14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High-density circular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926111-7CC9-96A7-D046-9AAE7FCC6AC8}"/>
              </a:ext>
            </a:extLst>
          </p:cNvPr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Board-level solutions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A7610B-FC14-0647-2E60-4B79295E74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5719" y="4272236"/>
            <a:ext cx="2229450" cy="635864"/>
          </a:xfrm>
          <a:prstGeom prst="rect">
            <a:avLst/>
          </a:prstGeom>
        </p:spPr>
      </p:pic>
      <p:pic>
        <p:nvPicPr>
          <p:cNvPr id="10" name="Picture 9" descr="A picture containing indoor&#10;&#10;AI-generated content may be incorrect.">
            <a:extLst>
              <a:ext uri="{FF2B5EF4-FFF2-40B4-BE49-F238E27FC236}">
                <a16:creationId xmlns:a16="http://schemas.microsoft.com/office/drawing/2014/main" id="{F41C13FD-443C-C045-FD5C-461DCF05A4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0" y="1440783"/>
            <a:ext cx="1797565" cy="2181345"/>
          </a:xfrm>
          <a:prstGeom prst="rect">
            <a:avLst/>
          </a:prstGeom>
        </p:spPr>
      </p:pic>
      <p:pic>
        <p:nvPicPr>
          <p:cNvPr id="12" name="Picture 11" descr="A picture containing electronics&#10;&#10;AI-generated content may be incorrect.">
            <a:extLst>
              <a:ext uri="{FF2B5EF4-FFF2-40B4-BE49-F238E27FC236}">
                <a16:creationId xmlns:a16="http://schemas.microsoft.com/office/drawing/2014/main" id="{85528B80-114B-4BDF-CC0D-33FB9A773F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1771073"/>
            <a:ext cx="2814825" cy="1638877"/>
          </a:xfrm>
          <a:prstGeom prst="rect">
            <a:avLst/>
          </a:prstGeom>
        </p:spPr>
      </p:pic>
      <p:pic>
        <p:nvPicPr>
          <p:cNvPr id="18" name="Picture 17" descr="A picture containing text, cable, connector&#10;&#10;AI-generated content may be incorrect.">
            <a:extLst>
              <a:ext uri="{FF2B5EF4-FFF2-40B4-BE49-F238E27FC236}">
                <a16:creationId xmlns:a16="http://schemas.microsoft.com/office/drawing/2014/main" id="{3E86A1F7-C1B1-575A-4DAD-F261EB5B2C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3079" y="1392013"/>
            <a:ext cx="3093610" cy="239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77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B0432-1BCA-4B0C-2DE0-437042EA18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 err="1"/>
              <a:t>SeaKing</a:t>
            </a:r>
            <a:r>
              <a:rPr lang="en-US" sz="3200" baseline="30000" dirty="0"/>
              <a:t>™</a:t>
            </a:r>
            <a:r>
              <a:rPr lang="en-US" sz="3200" dirty="0"/>
              <a:t> High-Pressure Subsea Connectors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678CEA-0730-3BEC-4587-E421A7FCCA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Electrical · Optical · Power · Turnkey Cables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E5C425-4E83-7FBC-992A-B76EE6E8C31F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SeaKing</a:t>
            </a:r>
            <a:r>
              <a:rPr lang="en-US" dirty="0"/>
              <a:t> 700 10K psi metal and PEEK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F52AE7-52EC-3FA7-005A-D2C8AFE3EEF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382520" y="3638549"/>
            <a:ext cx="2103120" cy="600075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SeaKing</a:t>
            </a:r>
            <a:r>
              <a:rPr lang="en-US" dirty="0"/>
              <a:t> Fiber Optic open-face </a:t>
            </a:r>
            <a:br>
              <a:rPr lang="en-US" dirty="0"/>
            </a:br>
            <a:r>
              <a:rPr lang="en-US" dirty="0"/>
              <a:t>pressure rated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2D0D85-1BD8-86C0-43CF-175DE278A8D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58360" y="3638550"/>
            <a:ext cx="2103120" cy="60007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Micro-PSI microminiature </a:t>
            </a:r>
            <a:br>
              <a:rPr lang="en-US" dirty="0"/>
            </a:br>
            <a:r>
              <a:rPr lang="en-US" dirty="0"/>
              <a:t>10K psi subsea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E361D4D-A323-5F08-F6DC-EA566B5D96E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934200" y="3638550"/>
            <a:ext cx="2103120" cy="60007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SuperG55 </a:t>
            </a:r>
            <a:br>
              <a:rPr lang="en-US" dirty="0"/>
            </a:br>
            <a:r>
              <a:rPr lang="en-US" dirty="0"/>
              <a:t>high-performance COTS 10K psi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8E3DDA-8E87-0ABE-638D-A6FFF4D276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185" y="2131706"/>
            <a:ext cx="1979699" cy="13544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72608DD-CBD0-2EDD-7FB3-D4BD1ABB6D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00" y="1581150"/>
            <a:ext cx="836757" cy="7634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64AC039-17E3-07E9-A9C4-79CE929CDD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9800" y="1742837"/>
            <a:ext cx="2326774" cy="1657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6B7EC9E-655E-3F2A-A2E0-BB2EBB5FA8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5060" y="2118693"/>
            <a:ext cx="1748140" cy="12819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D0A0024-8F7D-FF1E-3240-0B6802E1BA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941875" y="1838880"/>
            <a:ext cx="690533" cy="6950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1CB5B8F-1BDE-084B-947B-D89C31703E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2675" y="1990193"/>
            <a:ext cx="1588112" cy="148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516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2F120-361E-B4FE-321A-521130956C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/>
              <a:t>The TurboFlex</a:t>
            </a:r>
            <a:r>
              <a:rPr lang="en-US" sz="2800" baseline="30000" dirty="0"/>
              <a:t>®</a:t>
            </a:r>
            <a:r>
              <a:rPr lang="en-US" sz="2800" dirty="0"/>
              <a:t> Ecosystem: High-Power Cables, Contacts, Connectors, and Assemblies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CCDE2A-9D30-0C44-3EDA-180D46753E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369" y="1123950"/>
            <a:ext cx="8686800" cy="640080"/>
          </a:xfrm>
        </p:spPr>
        <p:txBody>
          <a:bodyPr>
            <a:normAutofit/>
          </a:bodyPr>
          <a:lstStyle/>
          <a:p>
            <a:r>
              <a:rPr lang="en-US" sz="2400" dirty="0"/>
              <a:t>With Crown Ring low-temperature rise safe-touch contacts</a:t>
            </a:r>
            <a:endParaRPr lang="en-US" sz="2400" baseline="30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1DE02F-5129-4117-98FB-C32BDF891BB7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PowerPlay circular and rectangular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4F94018-4A7B-9A94-816B-CCBB53504023}"/>
              </a:ext>
            </a:extLst>
          </p:cNvPr>
          <p:cNvSpPr>
            <a:spLocks noGrp="1"/>
          </p:cNvSpPr>
          <p:nvPr>
            <p:ph idx="14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PowerLoad HV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B6FDE2-7C28-7BE5-F7D9-61CF810E4536}"/>
              </a:ext>
            </a:extLst>
          </p:cNvPr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PowerTrip </a:t>
            </a:r>
            <a:br>
              <a:rPr lang="en-US" dirty="0"/>
            </a:br>
            <a:r>
              <a:rPr lang="en-US" dirty="0"/>
              <a:t>high-density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996C508-9AFD-0475-D0D1-9B805A117D57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MotorHead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fast assembly</a:t>
            </a:r>
          </a:p>
        </p:txBody>
      </p:sp>
      <p:pic>
        <p:nvPicPr>
          <p:cNvPr id="9" name="Picture 8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9A0E1677-F72B-15BA-694C-CB8239B578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4369" y="4267311"/>
            <a:ext cx="2590800" cy="66663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E26DF97-26DB-0749-7DB6-96E6F3DC86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1964" y="2517284"/>
            <a:ext cx="1015094" cy="8926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04F0A91-655F-D4BC-DB25-2D6B304553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5368" y="2865683"/>
            <a:ext cx="1150792" cy="8926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DE20C5-AD14-E5B5-C7F3-3663A88DF2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493" y="1546985"/>
            <a:ext cx="1958233" cy="13544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782C474-B47B-4BB4-85BE-B5B5A40043F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62489" y="2524008"/>
            <a:ext cx="1153160" cy="10605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2242549-C1E7-9EAB-0EE3-F639FEF64A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340" y="1748259"/>
            <a:ext cx="1153160" cy="11331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FDBF97B-86D8-8F7A-F821-44D82B0F72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71416" y="2003883"/>
            <a:ext cx="1177693" cy="106053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9B00DD1-5F2F-41B7-C441-CB8B609883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18647" y="2052919"/>
            <a:ext cx="1295400" cy="156669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42A125A-9885-EA83-2789-3330D5F3573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60304" y="2486418"/>
            <a:ext cx="1153161" cy="113319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B9CBFB4-B545-905C-589E-CCA49FB5F22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80466" y="1382940"/>
            <a:ext cx="1806965" cy="156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01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9EC2F21-99F4-C8D3-9DAD-44AD33E947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371475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62200" y="3714751"/>
            <a:ext cx="6553200" cy="1428749"/>
          </a:xfrm>
        </p:spPr>
        <p:txBody>
          <a:bodyPr anchor="ctr" anchorCtr="0">
            <a:normAutofit fontScale="92500"/>
          </a:bodyPr>
          <a:lstStyle/>
          <a:p>
            <a:r>
              <a:rPr lang="en-US" dirty="0"/>
              <a:t>Interconnect Technology for Electromagnetic Compatibility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182DD9A1-D054-073B-BC3A-CD8EEF7A9B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285750"/>
            <a:ext cx="1524000" cy="7395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A5DA92-5F5A-91A5-907B-B7EDA084F6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046" y="3830214"/>
            <a:ext cx="1688865" cy="119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564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A460C-EF0A-0D35-BF2A-E74E7208B3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EMI / RFI and Transient Voltage Filters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614F29-6388-CAFF-6962-4D245468D0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Planar array and TVS diode · Total vertical integration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0CE3CA-E0CC-3696-1530-2E80C7FC9D79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Miniaturized Micro-D packaging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6C45FB-644B-24E1-AFAA-CFD3509DC1DC}"/>
              </a:ext>
            </a:extLst>
          </p:cNvPr>
          <p:cNvSpPr>
            <a:spLocks noGrp="1"/>
          </p:cNvSpPr>
          <p:nvPr>
            <p:ph idx="14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Connector saver </a:t>
            </a:r>
            <a:br>
              <a:rPr lang="en-US" dirty="0"/>
            </a:br>
            <a:r>
              <a:rPr lang="en-US" dirty="0"/>
              <a:t>designs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49566A-52C6-63C3-A699-A6C3BAEA7293}"/>
              </a:ext>
            </a:extLst>
          </p:cNvPr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EMP / TVS diode</a:t>
            </a:r>
            <a:br>
              <a:rPr lang="en-US" dirty="0"/>
            </a:br>
            <a:r>
              <a:rPr lang="en-US" dirty="0"/>
              <a:t>designs</a:t>
            </a:r>
          </a:p>
        </p:txBody>
      </p:sp>
      <p:pic>
        <p:nvPicPr>
          <p:cNvPr id="10" name="Picture 9" descr="A picture containing cake, indoor, electronics, decorated&#10;&#10;AI-generated content may be incorrect.">
            <a:extLst>
              <a:ext uri="{FF2B5EF4-FFF2-40B4-BE49-F238E27FC236}">
                <a16:creationId xmlns:a16="http://schemas.microsoft.com/office/drawing/2014/main" id="{2FC01FBE-07C0-0FBD-4BD3-A097523E00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769995"/>
            <a:ext cx="2578331" cy="1603510"/>
          </a:xfrm>
          <a:prstGeom prst="rect">
            <a:avLst/>
          </a:prstGeom>
        </p:spPr>
      </p:pic>
      <p:pic>
        <p:nvPicPr>
          <p:cNvPr id="12" name="Picture 11" descr="A close-up of a pen&#10;&#10;AI-generated content may be incorrect.">
            <a:extLst>
              <a:ext uri="{FF2B5EF4-FFF2-40B4-BE49-F238E27FC236}">
                <a16:creationId xmlns:a16="http://schemas.microsoft.com/office/drawing/2014/main" id="{E0C805AA-99CC-A298-44D1-109066BA56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0" y="1883617"/>
            <a:ext cx="2488922" cy="1489888"/>
          </a:xfrm>
          <a:prstGeom prst="rect">
            <a:avLst/>
          </a:prstGeom>
        </p:spPr>
      </p:pic>
      <p:pic>
        <p:nvPicPr>
          <p:cNvPr id="14" name="Picture 13" descr="A close-up of a circuit board&#10;&#10;AI-generated content may be incorrect.">
            <a:extLst>
              <a:ext uri="{FF2B5EF4-FFF2-40B4-BE49-F238E27FC236}">
                <a16:creationId xmlns:a16="http://schemas.microsoft.com/office/drawing/2014/main" id="{3E3C7531-899C-D785-A0A9-8C3F72F005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4550" y="1490193"/>
            <a:ext cx="2078037" cy="1983041"/>
          </a:xfrm>
          <a:prstGeom prst="rect">
            <a:avLst/>
          </a:prstGeom>
        </p:spPr>
      </p:pic>
      <p:pic>
        <p:nvPicPr>
          <p:cNvPr id="8" name="Picture 7" descr="Logo&#10;&#10;AI-generated content may be incorrect.">
            <a:extLst>
              <a:ext uri="{FF2B5EF4-FFF2-40B4-BE49-F238E27FC236}">
                <a16:creationId xmlns:a16="http://schemas.microsoft.com/office/drawing/2014/main" id="{D3E3A2C2-8595-8D47-5F59-3B7F3C24BC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1685" y="4189268"/>
            <a:ext cx="867515" cy="74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218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4E9DA-2833-3C09-954E-873B59F9B9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Rugged Fiber Optic Interconnect Systems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8AA775-203A-7BD8-7337-AEDD23BDAB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Complete EMI / RFI immunity · High datarate · Lightweight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353B04-8F4A-6D5F-BFE7-656E3D5A7DFA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MT Fiber Optic</a:t>
            </a:r>
            <a:br>
              <a:rPr lang="en-US" dirty="0"/>
            </a:br>
            <a:r>
              <a:rPr lang="en-US" dirty="0"/>
              <a:t>ribbon / flex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DC7017A-FB6B-A703-F4C0-0DFE6DAEF936}"/>
              </a:ext>
            </a:extLst>
          </p:cNvPr>
          <p:cNvSpPr>
            <a:spLocks noGrp="1"/>
          </p:cNvSpPr>
          <p:nvPr>
            <p:ph idx="14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Glenair High-Density</a:t>
            </a:r>
            <a:br>
              <a:rPr lang="en-US" dirty="0"/>
            </a:br>
            <a:r>
              <a:rPr lang="en-US" dirty="0"/>
              <a:t>(GHD)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8AEF65-5013-CAAF-3E74-766082678360}"/>
              </a:ext>
            </a:extLst>
          </p:cNvPr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Glenair Front-Release</a:t>
            </a:r>
            <a:br>
              <a:rPr lang="en-US" dirty="0"/>
            </a:br>
            <a:r>
              <a:rPr lang="en-US" dirty="0"/>
              <a:t>(GFR)</a:t>
            </a:r>
          </a:p>
        </p:txBody>
      </p:sp>
      <p:pic>
        <p:nvPicPr>
          <p:cNvPr id="8" name="Picture 7" descr="Logo&#10;&#10;AI-generated content may be incorrect.">
            <a:extLst>
              <a:ext uri="{FF2B5EF4-FFF2-40B4-BE49-F238E27FC236}">
                <a16:creationId xmlns:a16="http://schemas.microsoft.com/office/drawing/2014/main" id="{53CA4263-D44C-E186-A332-6C9BCE70C7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8280" y="4095750"/>
            <a:ext cx="1186889" cy="794286"/>
          </a:xfrm>
          <a:prstGeom prst="rect">
            <a:avLst/>
          </a:prstGeom>
        </p:spPr>
      </p:pic>
      <p:pic>
        <p:nvPicPr>
          <p:cNvPr id="10" name="Picture 9" descr="A close-up of a syringe&#10;&#10;AI-generated content may be incorrect.">
            <a:extLst>
              <a:ext uri="{FF2B5EF4-FFF2-40B4-BE49-F238E27FC236}">
                <a16:creationId xmlns:a16="http://schemas.microsoft.com/office/drawing/2014/main" id="{17646481-1AF1-9757-A7EF-C2CFD75AA9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8182" y="2383154"/>
            <a:ext cx="1484223" cy="11252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F2845E-74C2-8F07-410B-2527EFA742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8600" y="1461303"/>
            <a:ext cx="1656001" cy="20070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479D0A9-8DB2-629A-EA1E-90681FE164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913" y="2128660"/>
            <a:ext cx="1759192" cy="1469886"/>
          </a:xfrm>
          <a:prstGeom prst="rect">
            <a:avLst/>
          </a:prstGeom>
        </p:spPr>
      </p:pic>
      <p:pic>
        <p:nvPicPr>
          <p:cNvPr id="16" name="Picture 15" descr="A close-up of a camera lens&#10;&#10;AI-generated content may be incorrect.">
            <a:extLst>
              <a:ext uri="{FF2B5EF4-FFF2-40B4-BE49-F238E27FC236}">
                <a16:creationId xmlns:a16="http://schemas.microsoft.com/office/drawing/2014/main" id="{F6AADB76-8882-8EC5-C119-FE677DD96C9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6641" y="1430470"/>
            <a:ext cx="1962195" cy="1698855"/>
          </a:xfrm>
          <a:prstGeom prst="rect">
            <a:avLst/>
          </a:prstGeom>
        </p:spPr>
      </p:pic>
      <p:pic>
        <p:nvPicPr>
          <p:cNvPr id="18" name="Picture 17" descr="A close-up of a syringe&#10;&#10;AI-generated content may be incorrect.">
            <a:extLst>
              <a:ext uri="{FF2B5EF4-FFF2-40B4-BE49-F238E27FC236}">
                <a16:creationId xmlns:a16="http://schemas.microsoft.com/office/drawing/2014/main" id="{FB499A1B-94AF-A433-7475-4A389EC4BD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648200" y="2987278"/>
            <a:ext cx="986780" cy="58014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665172C-D18D-E28F-78E2-833BE9D6F35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91400" y="1675125"/>
            <a:ext cx="1395970" cy="101588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4099672-3047-6219-39AF-67F05BB9445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51689" y="2418955"/>
            <a:ext cx="1464440" cy="101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665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F24DF-B837-9F82-10DF-57C0CD05A8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Lightweight Microfilament EMI Shielding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270C6D-8A90-5D6E-D36B-4DB6E5C2BB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50%+ weight savings compared to legacy shielding</a:t>
            </a:r>
            <a:endParaRPr lang="en-US" baseline="30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C7F97A-BA0E-08B5-5761-B7FC2C3466AE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ArmorLite™</a:t>
            </a:r>
            <a:br>
              <a:rPr lang="en-US" dirty="0"/>
            </a:br>
            <a:r>
              <a:rPr lang="en-US" dirty="0"/>
              <a:t>microfilament 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660E75-E75D-6DB9-0C29-F92213BA9AA0}"/>
              </a:ext>
            </a:extLst>
          </p:cNvPr>
          <p:cNvSpPr>
            <a:spLocks noGrp="1"/>
          </p:cNvSpPr>
          <p:nvPr>
            <p:ph idx="14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ArmorLite™ CF</a:t>
            </a:r>
            <a:br>
              <a:rPr lang="en-US" dirty="0"/>
            </a:br>
            <a:r>
              <a:rPr lang="en-US" dirty="0"/>
              <a:t>corrosion-free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5B2F1F-AB6F-A6B2-3359-77EBDA35781E}"/>
              </a:ext>
            </a:extLst>
          </p:cNvPr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AmberStrand</a:t>
            </a:r>
            <a:r>
              <a:rPr lang="en-US" baseline="30000" dirty="0"/>
              <a:t>®</a:t>
            </a:r>
            <a:br>
              <a:rPr lang="en-US" dirty="0"/>
            </a:br>
            <a:r>
              <a:rPr lang="en-US" dirty="0"/>
              <a:t>composite</a:t>
            </a:r>
          </a:p>
        </p:txBody>
      </p:sp>
      <p:pic>
        <p:nvPicPr>
          <p:cNvPr id="8" name="Picture 7" descr="A picture containing invertebrate, black&#10;&#10;AI-generated content may be incorrect.">
            <a:extLst>
              <a:ext uri="{FF2B5EF4-FFF2-40B4-BE49-F238E27FC236}">
                <a16:creationId xmlns:a16="http://schemas.microsoft.com/office/drawing/2014/main" id="{80FDB054-F9CF-311A-4EB4-B9E01F3067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00" y="1740536"/>
            <a:ext cx="3276600" cy="1742333"/>
          </a:xfrm>
          <a:prstGeom prst="rect">
            <a:avLst/>
          </a:prstGeom>
        </p:spPr>
      </p:pic>
      <p:pic>
        <p:nvPicPr>
          <p:cNvPr id="10" name="Picture 9" descr="A close-up of a hat&#10;&#10;AI-generated content may be incorrect.">
            <a:extLst>
              <a:ext uri="{FF2B5EF4-FFF2-40B4-BE49-F238E27FC236}">
                <a16:creationId xmlns:a16="http://schemas.microsoft.com/office/drawing/2014/main" id="{8ED3EBC0-83E0-326B-888F-765DAAAA39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8296" y="2171767"/>
            <a:ext cx="2913560" cy="1248668"/>
          </a:xfrm>
          <a:prstGeom prst="rect">
            <a:avLst/>
          </a:prstGeom>
        </p:spPr>
      </p:pic>
      <p:pic>
        <p:nvPicPr>
          <p:cNvPr id="12" name="Picture 11" descr="A close-up of a syringe&#10;&#10;AI-generated content may be incorrect.">
            <a:extLst>
              <a:ext uri="{FF2B5EF4-FFF2-40B4-BE49-F238E27FC236}">
                <a16:creationId xmlns:a16="http://schemas.microsoft.com/office/drawing/2014/main" id="{8F58F316-70E9-B805-2D2C-394C357C97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9855" y="1789642"/>
            <a:ext cx="2936545" cy="1714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EE177A-6DC8-E493-EE67-EE99082368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651" y="4493734"/>
            <a:ext cx="2407901" cy="277577"/>
          </a:xfrm>
          <a:prstGeom prst="rect">
            <a:avLst/>
          </a:prstGeom>
        </p:spPr>
      </p:pic>
      <p:pic>
        <p:nvPicPr>
          <p:cNvPr id="16" name="Picture 15" descr="A picture containing text, metalware, hinge, box&#10;&#10;AI-generated content may be incorrect.">
            <a:extLst>
              <a:ext uri="{FF2B5EF4-FFF2-40B4-BE49-F238E27FC236}">
                <a16:creationId xmlns:a16="http://schemas.microsoft.com/office/drawing/2014/main" id="{2AC93C82-EB5F-476C-8B59-19190473CB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4485961"/>
            <a:ext cx="1942377" cy="293123"/>
          </a:xfrm>
          <a:prstGeom prst="rect">
            <a:avLst/>
          </a:prstGeom>
        </p:spPr>
      </p:pic>
      <p:pic>
        <p:nvPicPr>
          <p:cNvPr id="18" name="Picture 17" descr="Logo&#10;&#10;AI-generated content may be incorrect.">
            <a:extLst>
              <a:ext uri="{FF2B5EF4-FFF2-40B4-BE49-F238E27FC236}">
                <a16:creationId xmlns:a16="http://schemas.microsoft.com/office/drawing/2014/main" id="{3A864252-3202-5CD6-4F67-2F9B4AF872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5827" y="4400550"/>
            <a:ext cx="2528173" cy="52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796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BF216-0D9E-C877-7996-343B6B86AE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HighFlex Grounding Conductors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208B4B-4495-B586-81CD-58EA858395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Ground straps · ESD bonds · Busbars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8AE469-5BE6-1E3D-759E-DC65FEA95C33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Flexible braided </a:t>
            </a:r>
            <a:br>
              <a:rPr lang="en-US" dirty="0"/>
            </a:br>
            <a:r>
              <a:rPr lang="en-US" dirty="0"/>
              <a:t>ground straps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8005B36-D8F7-9465-9236-6276C97DB008}"/>
              </a:ext>
            </a:extLst>
          </p:cNvPr>
          <p:cNvSpPr>
            <a:spLocks noGrp="1"/>
          </p:cNvSpPr>
          <p:nvPr>
            <p:ph idx="14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Short-length</a:t>
            </a:r>
            <a:br>
              <a:rPr lang="en-US" dirty="0"/>
            </a:br>
            <a:r>
              <a:rPr lang="en-US" dirty="0"/>
              <a:t>ESD bonds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FB3F87-161B-5FCC-20AC-A49335F1B7F9}"/>
              </a:ext>
            </a:extLst>
          </p:cNvPr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Multi-layer flexible</a:t>
            </a:r>
            <a:br>
              <a:rPr lang="en-US" dirty="0"/>
            </a:br>
            <a:r>
              <a:rPr lang="en-US" dirty="0"/>
              <a:t>busbars</a:t>
            </a:r>
          </a:p>
        </p:txBody>
      </p:sp>
      <p:pic>
        <p:nvPicPr>
          <p:cNvPr id="8" name="Picture 7" descr="Logo&#10;&#10;AI-generated content may be incorrect.">
            <a:extLst>
              <a:ext uri="{FF2B5EF4-FFF2-40B4-BE49-F238E27FC236}">
                <a16:creationId xmlns:a16="http://schemas.microsoft.com/office/drawing/2014/main" id="{91029D8E-F403-7C52-BB3E-49EAFAC982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1232" y="4421235"/>
            <a:ext cx="2277968" cy="5127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6EC840-5868-2234-CC0F-8E9E31DAEF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1765" y="1710444"/>
            <a:ext cx="3412602" cy="18150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ED4507B-B3D6-7D55-8443-BF0B4BBE9C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676">
            <a:off x="161712" y="1643040"/>
            <a:ext cx="3383918" cy="1498917"/>
          </a:xfrm>
          <a:prstGeom prst="rect">
            <a:avLst/>
          </a:prstGeom>
        </p:spPr>
      </p:pic>
      <p:pic>
        <p:nvPicPr>
          <p:cNvPr id="14" name="Picture 13" descr="A picture containing knife&#10;&#10;AI-generated content may be incorrect.">
            <a:extLst>
              <a:ext uri="{FF2B5EF4-FFF2-40B4-BE49-F238E27FC236}">
                <a16:creationId xmlns:a16="http://schemas.microsoft.com/office/drawing/2014/main" id="{C9F6C552-4FC7-081D-2471-9097F769FC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13229">
            <a:off x="3191542" y="1633854"/>
            <a:ext cx="2581052" cy="18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506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643BF44-18FB-C14C-15B6-076061BB2D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Band-Master ATS</a:t>
            </a:r>
            <a:r>
              <a:rPr lang="en-US" baseline="30000" dirty="0"/>
              <a:t>®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D430646-8279-D655-6431-A5485A97B1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369" y="819150"/>
            <a:ext cx="8686800" cy="640080"/>
          </a:xfrm>
        </p:spPr>
        <p:txBody>
          <a:bodyPr/>
          <a:lstStyle/>
          <a:p>
            <a:r>
              <a:rPr lang="en-US" dirty="0"/>
              <a:t>Six band types for every application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E483759-F608-B42C-48C0-CE2E29394838}"/>
              </a:ext>
            </a:extLst>
          </p:cNvPr>
          <p:cNvSpPr txBox="1">
            <a:spLocks/>
          </p:cNvSpPr>
          <p:nvPr/>
        </p:nvSpPr>
        <p:spPr bwMode="auto">
          <a:xfrm>
            <a:off x="7183447" y="1317564"/>
            <a:ext cx="1981200" cy="914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39" tIns="40819" rIns="81639" bIns="40819" numCol="1" anchor="t" anchorCtr="0" compatLnSpc="1">
            <a:prstTxWarp prst="textNoShape">
              <a:avLst/>
            </a:prstTxWarp>
            <a:normAutofit/>
          </a:bodyPr>
          <a:lstStyle>
            <a:lvl1pPr marL="305594" indent="-305594" algn="l" defTabSz="815578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CA2E3D"/>
              </a:buClr>
              <a:buFont typeface="Wingdings" pitchFamily="2" charset="2"/>
              <a:buChar char="§"/>
              <a:defRPr sz="23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62781" indent="-254993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A2E3D"/>
              </a:buClr>
              <a:buFont typeface="Wingdings" pitchFamily="2" charset="2"/>
              <a:buChar char="§"/>
              <a:defRPr sz="19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19969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A2E3D"/>
              </a:buClr>
              <a:buFont typeface="Wingdings" pitchFamily="2" charset="2"/>
              <a:buChar char="ü"/>
              <a:defRPr sz="15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27758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1836539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245066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53260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454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648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15578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A2E3D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2X increase in clamping tension!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32EA0F19-F451-771D-FB2C-D492F9B400BD}"/>
              </a:ext>
            </a:extLst>
          </p:cNvPr>
          <p:cNvSpPr txBox="1">
            <a:spLocks/>
          </p:cNvSpPr>
          <p:nvPr/>
        </p:nvSpPr>
        <p:spPr bwMode="auto">
          <a:xfrm>
            <a:off x="2659298" y="1320129"/>
            <a:ext cx="1981200" cy="914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39" tIns="40819" rIns="81639" bIns="40819" numCol="1" anchor="t" anchorCtr="0" compatLnSpc="1">
            <a:prstTxWarp prst="textNoShape">
              <a:avLst/>
            </a:prstTxWarp>
            <a:normAutofit/>
          </a:bodyPr>
          <a:lstStyle>
            <a:lvl1pPr marL="305594" indent="-305594" algn="l" defTabSz="815578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CA2E3D"/>
              </a:buClr>
              <a:buFont typeface="Wingdings" pitchFamily="2" charset="2"/>
              <a:buChar char="§"/>
              <a:defRPr sz="23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62781" indent="-254993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A2E3D"/>
              </a:buClr>
              <a:buFont typeface="Wingdings" pitchFamily="2" charset="2"/>
              <a:buChar char="§"/>
              <a:defRPr sz="19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19969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A2E3D"/>
              </a:buClr>
              <a:buFont typeface="Wingdings" pitchFamily="2" charset="2"/>
              <a:buChar char="ü"/>
              <a:defRPr sz="15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27758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1836539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245066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53260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454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648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1557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A2E3D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50% lighter and</a:t>
            </a:r>
          </a:p>
          <a:p>
            <a:pPr marL="0" marR="0" lvl="0" indent="0" algn="ctr" defTabSz="81557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A2E3D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lower-profile!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D7F9928-3B00-7050-674F-E712381B5B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97516">
            <a:off x="180598" y="1380687"/>
            <a:ext cx="2102415" cy="1317296"/>
          </a:xfrm>
          <a:prstGeom prst="rect">
            <a:avLst/>
          </a:prstGeom>
        </p:spPr>
      </p:pic>
      <p:sp>
        <p:nvSpPr>
          <p:cNvPr id="15" name="Content Placeholder 8">
            <a:extLst>
              <a:ext uri="{FF2B5EF4-FFF2-40B4-BE49-F238E27FC236}">
                <a16:creationId xmlns:a16="http://schemas.microsoft.com/office/drawing/2014/main" id="{0BA44FCA-D62A-7A65-5048-A17F0C22401D}"/>
              </a:ext>
            </a:extLst>
          </p:cNvPr>
          <p:cNvSpPr txBox="1">
            <a:spLocks/>
          </p:cNvSpPr>
          <p:nvPr/>
        </p:nvSpPr>
        <p:spPr bwMode="auto">
          <a:xfrm>
            <a:off x="4942758" y="1328740"/>
            <a:ext cx="1981200" cy="742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39" tIns="40819" rIns="81639" bIns="40819" numCol="1" anchor="t" anchorCtr="0" compatLnSpc="1">
            <a:prstTxWarp prst="textNoShape">
              <a:avLst/>
            </a:prstTxWarp>
            <a:normAutofit/>
          </a:bodyPr>
          <a:lstStyle>
            <a:lvl1pPr marL="305594" indent="-305594" algn="l" defTabSz="815578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CA2E3D"/>
              </a:buClr>
              <a:buFont typeface="Wingdings" pitchFamily="2" charset="2"/>
              <a:buChar char="§"/>
              <a:defRPr sz="23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62781" indent="-254993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A2E3D"/>
              </a:buClr>
              <a:buFont typeface="Wingdings" pitchFamily="2" charset="2"/>
              <a:buChar char="§"/>
              <a:defRPr sz="19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19969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A2E3D"/>
              </a:buClr>
              <a:buFont typeface="Wingdings" pitchFamily="2" charset="2"/>
              <a:buChar char="ü"/>
              <a:defRPr sz="15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27758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1836539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245066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53260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454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648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1557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A2E3D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30% lighter and</a:t>
            </a:r>
          </a:p>
          <a:p>
            <a:pPr marL="0" marR="0" lvl="0" indent="0" algn="ctr" defTabSz="81557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A2E3D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lower-profile!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8883F5A-AF7A-9503-6DDD-6660A9BF3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531" y="2833250"/>
            <a:ext cx="8571043" cy="1262500"/>
          </a:xfrm>
          <a:prstGeom prst="rect">
            <a:avLst/>
          </a:prstGeom>
        </p:spPr>
      </p:pic>
      <p:pic>
        <p:nvPicPr>
          <p:cNvPr id="8" name="Content Placeholder 18">
            <a:extLst>
              <a:ext uri="{FF2B5EF4-FFF2-40B4-BE49-F238E27FC236}">
                <a16:creationId xmlns:a16="http://schemas.microsoft.com/office/drawing/2014/main" id="{83A99550-AE99-2470-7D9D-0EFEBA4406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37422">
            <a:off x="1747861" y="1927650"/>
            <a:ext cx="1472371" cy="9815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08B3202-FC4D-AF77-9D9E-C5D7587F3B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37422">
            <a:off x="4028589" y="1907549"/>
            <a:ext cx="1489260" cy="9928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85E88B-701E-D9AD-96AE-9419950E79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37422">
            <a:off x="6263362" y="1892096"/>
            <a:ext cx="1540258" cy="10268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74DC05-FF06-B3F0-912C-ED7A398A05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37422">
            <a:off x="2858124" y="1865044"/>
            <a:ext cx="1562073" cy="1041382"/>
          </a:xfrm>
          <a:prstGeom prst="rect">
            <a:avLst/>
          </a:prstGeom>
        </p:spPr>
      </p:pic>
      <p:pic>
        <p:nvPicPr>
          <p:cNvPr id="16" name="Picture 15" descr="A picture containing sitting, pair, small, table&#10;&#10;Description automatically generated">
            <a:extLst>
              <a:ext uri="{FF2B5EF4-FFF2-40B4-BE49-F238E27FC236}">
                <a16:creationId xmlns:a16="http://schemas.microsoft.com/office/drawing/2014/main" id="{DB45A2EA-00CF-4BD2-7B62-10DF9D9925B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63422">
            <a:off x="5182546" y="1887349"/>
            <a:ext cx="1508932" cy="100595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957D2C5-D4F4-4D87-1302-83657FBFC42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05762">
            <a:off x="7388370" y="1834066"/>
            <a:ext cx="1571355" cy="104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4637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9EC2F21-99F4-C8D3-9DAD-44AD33E947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371475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094661" y="3714751"/>
            <a:ext cx="7049339" cy="1428749"/>
          </a:xfrm>
        </p:spPr>
        <p:txBody>
          <a:bodyPr anchor="ctr" anchorCtr="0">
            <a:normAutofit fontScale="77500" lnSpcReduction="20000"/>
          </a:bodyPr>
          <a:lstStyle/>
          <a:p>
            <a:r>
              <a:rPr lang="en-US" sz="4400" dirty="0"/>
              <a:t>Small Form-Factor Interconnects for Size and Weight Reduction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182DD9A1-D054-073B-BC3A-CD8EEF7A9B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285750"/>
            <a:ext cx="1524000" cy="739557"/>
          </a:xfrm>
          <a:prstGeom prst="rect">
            <a:avLst/>
          </a:prstGeom>
        </p:spPr>
      </p:pic>
      <p:pic>
        <p:nvPicPr>
          <p:cNvPr id="7" name="Picture 6" descr="A picture containing indoor, electronics&#10;&#10;Description automatically generated">
            <a:extLst>
              <a:ext uri="{FF2B5EF4-FFF2-40B4-BE49-F238E27FC236}">
                <a16:creationId xmlns:a16="http://schemas.microsoft.com/office/drawing/2014/main" id="{68AA674B-669C-4701-329A-39168671A8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8338" y="2343150"/>
            <a:ext cx="2225674" cy="1096144"/>
          </a:xfrm>
          <a:prstGeom prst="rect">
            <a:avLst/>
          </a:prstGeom>
        </p:spPr>
      </p:pic>
      <p:pic>
        <p:nvPicPr>
          <p:cNvPr id="9" name="Picture 8" descr="A picture containing electronics, indoor&#10;&#10;Description automatically generated">
            <a:extLst>
              <a:ext uri="{FF2B5EF4-FFF2-40B4-BE49-F238E27FC236}">
                <a16:creationId xmlns:a16="http://schemas.microsoft.com/office/drawing/2014/main" id="{8E00E605-E0CB-D4F3-5A98-5AE1C85DF8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675" y="2057111"/>
            <a:ext cx="2225675" cy="14837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9954F7-71E9-FFCF-7636-C86F744F32E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000" y="3790950"/>
            <a:ext cx="1295399" cy="128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791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174C4-DB69-98DE-43D4-BAF661167F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Mission-Critical Interconnect Solutions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1647EE-8D8D-5D20-C318-0881FF5A88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 missiles and unmanned combat aircraft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CF7175-C51D-0864-A989-3C88ED43C89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28600" y="1421932"/>
            <a:ext cx="5943600" cy="2816694"/>
          </a:xfrm>
        </p:spPr>
        <p:txBody>
          <a:bodyPr>
            <a:normAutofit fontScale="92500" lnSpcReduction="10000"/>
          </a:bodyPr>
          <a:lstStyle/>
          <a:p>
            <a:r>
              <a:rPr lang="en-US" sz="1600" dirty="0"/>
              <a:t>Turnkey interconnect assemblies with Glenair signature </a:t>
            </a:r>
            <a:br>
              <a:rPr lang="en-US" sz="1600" dirty="0"/>
            </a:br>
            <a:r>
              <a:rPr lang="en-US" sz="1600" dirty="0"/>
              <a:t>wire and cable</a:t>
            </a:r>
          </a:p>
          <a:p>
            <a:r>
              <a:rPr lang="en-US" sz="1600" dirty="0"/>
              <a:t>Rugged connectors for high-power and high-frequency applications</a:t>
            </a:r>
          </a:p>
          <a:p>
            <a:r>
              <a:rPr lang="en-US" sz="1600" dirty="0"/>
              <a:t>Interconnect technology for electromagnetic compatibility</a:t>
            </a:r>
          </a:p>
          <a:p>
            <a:r>
              <a:rPr lang="en-US" sz="1600" dirty="0"/>
              <a:t>Small form-factor interconnects for size and weight reduction</a:t>
            </a:r>
          </a:p>
          <a:p>
            <a:r>
              <a:rPr lang="en-US" sz="1600" dirty="0"/>
              <a:t>Harsh environmental aerospace and missile launch connectors</a:t>
            </a:r>
          </a:p>
          <a:p>
            <a:r>
              <a:rPr lang="en-US" sz="1600" dirty="0"/>
              <a:t>High-density rectangular cable, board, and backplane connectors</a:t>
            </a:r>
          </a:p>
          <a:p>
            <a:r>
              <a:rPr lang="en-US" sz="1600" dirty="0"/>
              <a:t>Innovative wire protection connector accessories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A3ECD1-2B71-30A6-E709-A1E8734F88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2146" y="1733550"/>
            <a:ext cx="2770909" cy="262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0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3F07E-889A-8E64-C21B-AD6975D86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9F794-EB51-52CE-FE13-692B6BB679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Series 806 Mil-Aero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530F9C-073F-5717-91BF-4C6FEAE4FC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lightweight micro circular with D38999 performance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62F65F-8CE8-E3F3-0941-F87023DEC5A9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High-density </a:t>
            </a:r>
            <a:br>
              <a:rPr lang="en-US" dirty="0"/>
            </a:br>
            <a:r>
              <a:rPr lang="en-US" dirty="0"/>
              <a:t>multiport RF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74281A-D4A1-7DB6-08B0-AC483A4ED0F5}"/>
              </a:ext>
            </a:extLst>
          </p:cNvPr>
          <p:cNvSpPr>
            <a:spLocks noGrp="1"/>
          </p:cNvSpPr>
          <p:nvPr>
            <p:ph idx="14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High-density signal (bulkhead feed-thru)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2C8A4D-4618-8B89-6C28-53DAF74F366D}"/>
              </a:ext>
            </a:extLst>
          </p:cNvPr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Hybrid El Ochito </a:t>
            </a:r>
            <a:br>
              <a:rPr lang="en-US" dirty="0"/>
            </a:br>
            <a:r>
              <a:rPr lang="en-US" dirty="0"/>
              <a:t>high-speed / signal</a:t>
            </a:r>
          </a:p>
        </p:txBody>
      </p:sp>
      <p:pic>
        <p:nvPicPr>
          <p:cNvPr id="8" name="Picture 7" descr="Graphical user interface&#10;&#10;AI-generated content may be incorrect.">
            <a:extLst>
              <a:ext uri="{FF2B5EF4-FFF2-40B4-BE49-F238E27FC236}">
                <a16:creationId xmlns:a16="http://schemas.microsoft.com/office/drawing/2014/main" id="{AEC7E00D-7568-752E-09E3-83EF408DE2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0" y="4248150"/>
            <a:ext cx="1348467" cy="733147"/>
          </a:xfrm>
          <a:prstGeom prst="rect">
            <a:avLst/>
          </a:prstGeom>
        </p:spPr>
      </p:pic>
      <p:pic>
        <p:nvPicPr>
          <p:cNvPr id="11" name="Picture 10" descr="A close-up of a car steering wheel&#10;&#10;AI-generated content may be incorrect.">
            <a:extLst>
              <a:ext uri="{FF2B5EF4-FFF2-40B4-BE49-F238E27FC236}">
                <a16:creationId xmlns:a16="http://schemas.microsoft.com/office/drawing/2014/main" id="{040C76B3-29CA-9C27-7637-7371E13CEF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77" y="1560336"/>
            <a:ext cx="2112508" cy="2012750"/>
          </a:xfrm>
          <a:prstGeom prst="rect">
            <a:avLst/>
          </a:prstGeom>
        </p:spPr>
      </p:pic>
      <p:pic>
        <p:nvPicPr>
          <p:cNvPr id="13" name="Picture 12" descr="A picture containing indoor&#10;&#10;AI-generated content may be incorrect.">
            <a:extLst>
              <a:ext uri="{FF2B5EF4-FFF2-40B4-BE49-F238E27FC236}">
                <a16:creationId xmlns:a16="http://schemas.microsoft.com/office/drawing/2014/main" id="{5988F875-CDAD-76A4-D468-B96052B7EA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48400" y="1395669"/>
            <a:ext cx="2267108" cy="2202877"/>
          </a:xfrm>
          <a:prstGeom prst="rect">
            <a:avLst/>
          </a:prstGeom>
        </p:spPr>
      </p:pic>
      <p:pic>
        <p:nvPicPr>
          <p:cNvPr id="15" name="Picture 14" descr="A close-up of a helmet&#10;&#10;AI-generated content may be incorrect.">
            <a:extLst>
              <a:ext uri="{FF2B5EF4-FFF2-40B4-BE49-F238E27FC236}">
                <a16:creationId xmlns:a16="http://schemas.microsoft.com/office/drawing/2014/main" id="{303F6B2D-1BA7-03D0-5D09-E2ADC2A4B1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7614" y="1605512"/>
            <a:ext cx="2208773" cy="193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071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EF1988F0-F6A0-2241-257A-7E8BE9644E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929" y="2095597"/>
            <a:ext cx="2381256" cy="14287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8732B6-09FB-BAE6-D8FE-6F78217BD6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Mighty Mouse Connectors and Cables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EB49EA-80F6-FBF8-99A5-DF9A1D182F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Micro miniature connector series for optimized SWaP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BCE45A-9141-6A7F-59F0-E7C1DB752EF7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r>
              <a:rPr lang="en-US" sz="1500" dirty="0"/>
              <a:t>67 tooled arrangements, 1 – 130 contacts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E3EAF2F-F0E0-BC5A-5F11-552CD9EC70C1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>
            <a:normAutofit/>
          </a:bodyPr>
          <a:lstStyle/>
          <a:p>
            <a:r>
              <a:rPr lang="en-US" sz="1500" dirty="0"/>
              <a:t>Six coupling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1C2CAE-C8C8-85C2-0CA0-55409C6A8679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>
            <a:normAutofit/>
          </a:bodyPr>
          <a:lstStyle/>
          <a:p>
            <a:r>
              <a:rPr lang="en-US" sz="1500" dirty="0"/>
              <a:t>Harsh-environment, </a:t>
            </a:r>
            <a:br>
              <a:rPr lang="en-US" sz="1500" dirty="0"/>
            </a:br>
            <a:r>
              <a:rPr lang="en-US" sz="1500" dirty="0"/>
              <a:t>EMI filter, high-speed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26F502B-9C22-4B7E-79C9-5C3AB8E2B0E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858000" y="3638550"/>
            <a:ext cx="2179320" cy="533234"/>
          </a:xfrm>
        </p:spPr>
        <p:txBody>
          <a:bodyPr>
            <a:normAutofit/>
          </a:bodyPr>
          <a:lstStyle/>
          <a:p>
            <a:r>
              <a:rPr lang="en-US" sz="1500" dirty="0"/>
              <a:t>Turnkey mil-grade </a:t>
            </a:r>
            <a:r>
              <a:rPr lang="en-US" sz="1500" dirty="0" err="1"/>
              <a:t>cordsets</a:t>
            </a:r>
            <a:r>
              <a:rPr lang="en-US" sz="1500" dirty="0"/>
              <a:t> and assemblies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DBF841-F6EC-4536-FBCE-F1D84071FE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6632" y="2658466"/>
            <a:ext cx="1211061" cy="10439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1571D52-6607-91B6-4D75-E460F7A197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01671">
            <a:off x="3639843" y="2416209"/>
            <a:ext cx="943649" cy="8098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4FE11CE-4DEB-D369-4C09-C8CDD26077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96886" y="1629305"/>
            <a:ext cx="1347982" cy="10373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024FE70-81E9-BF45-FFEE-C82062CC84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70732">
            <a:off x="4772334" y="2618338"/>
            <a:ext cx="1121554" cy="802170"/>
          </a:xfrm>
          <a:prstGeom prst="rect">
            <a:avLst/>
          </a:prstGeom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8C31F2D2-18E2-2155-E1C7-A07BBB464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65329" y="1649041"/>
            <a:ext cx="999674" cy="103008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0396DDE-E755-1199-3B1F-30886CF568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09220" y="2371981"/>
            <a:ext cx="1063994" cy="87598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4725DCA-3F22-3E30-BA1A-A7B7C900E75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1640113"/>
            <a:ext cx="1552238" cy="184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32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9220D-786F-A91D-34D3-731FADB07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8C2A4-0993-A972-0634-3050CBD153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368" y="285749"/>
            <a:ext cx="8839431" cy="640080"/>
          </a:xfrm>
        </p:spPr>
        <p:txBody>
          <a:bodyPr>
            <a:normAutofit/>
          </a:bodyPr>
          <a:lstStyle/>
          <a:p>
            <a:r>
              <a:rPr lang="en-US" dirty="0"/>
              <a:t>Series 79 Micro-Crimp Rectangular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419153-3FD6-1C0F-E7E0-CDC7717BBC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Low-speed signal · High-speed 10GbE · RF / Microwave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9C0F404-302C-774C-C197-E4DFB5AB0E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1613" y="1630564"/>
            <a:ext cx="826799" cy="858197"/>
          </a:xfrm>
          <a:prstGeom prst="rect">
            <a:avLst/>
          </a:prstGeom>
        </p:spPr>
      </p:pic>
      <p:pic>
        <p:nvPicPr>
          <p:cNvPr id="24" name="Picture 23" descr="Logo&#10;&#10;AI-generated content may be incorrect.">
            <a:extLst>
              <a:ext uri="{FF2B5EF4-FFF2-40B4-BE49-F238E27FC236}">
                <a16:creationId xmlns:a16="http://schemas.microsoft.com/office/drawing/2014/main" id="{21A926A6-A778-5F09-E51F-81047940EF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519" y="1630564"/>
            <a:ext cx="824052" cy="90084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C6AC505-2FF6-B0EE-A237-CC02B1C2FF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8406" y="1630564"/>
            <a:ext cx="804091" cy="86227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DD553BD-5C6E-6EAD-4850-C575B8DD74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519" y="3415678"/>
            <a:ext cx="805868" cy="85296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D31FD35-F453-B551-CD8C-5861873041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0545" y="3415678"/>
            <a:ext cx="804091" cy="84727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5086FDF-12E2-56F2-1CC2-FEA30B6791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6193" y="3415678"/>
            <a:ext cx="780876" cy="84727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F4BA81D-FA43-2137-7FD2-8139A9C4E0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653" y="1488939"/>
            <a:ext cx="1778726" cy="1184094"/>
          </a:xfrm>
          <a:prstGeom prst="rect">
            <a:avLst/>
          </a:prstGeom>
        </p:spPr>
      </p:pic>
      <p:pic>
        <p:nvPicPr>
          <p:cNvPr id="36" name="Picture 35" descr="A picture containing blue&#10;&#10;AI-generated content may be incorrect.">
            <a:extLst>
              <a:ext uri="{FF2B5EF4-FFF2-40B4-BE49-F238E27FC236}">
                <a16:creationId xmlns:a16="http://schemas.microsoft.com/office/drawing/2014/main" id="{23D92B12-905E-7B56-F78E-8E174FEB4BD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4458" y="1657350"/>
            <a:ext cx="1213858" cy="847273"/>
          </a:xfrm>
          <a:prstGeom prst="rect">
            <a:avLst/>
          </a:prstGeom>
        </p:spPr>
      </p:pic>
      <p:pic>
        <p:nvPicPr>
          <p:cNvPr id="38" name="Picture 37" descr="A close-up of a circuit board&#10;&#10;AI-generated content may be incorrect.">
            <a:extLst>
              <a:ext uri="{FF2B5EF4-FFF2-40B4-BE49-F238E27FC236}">
                <a16:creationId xmlns:a16="http://schemas.microsoft.com/office/drawing/2014/main" id="{06D1769F-B41A-4952-B705-5C0928F7D52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7563" y="1678853"/>
            <a:ext cx="1609927" cy="862273"/>
          </a:xfrm>
          <a:prstGeom prst="rect">
            <a:avLst/>
          </a:prstGeom>
        </p:spPr>
      </p:pic>
      <p:pic>
        <p:nvPicPr>
          <p:cNvPr id="40" name="Picture 39" descr="A picture containing indoor, electronics&#10;&#10;AI-generated content may be incorrect.">
            <a:extLst>
              <a:ext uri="{FF2B5EF4-FFF2-40B4-BE49-F238E27FC236}">
                <a16:creationId xmlns:a16="http://schemas.microsoft.com/office/drawing/2014/main" id="{908C8187-B8B5-D3A0-5DB8-89F64417251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8638" y="3479844"/>
            <a:ext cx="1295400" cy="103083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A4DBA4B-DD01-011E-09DE-847EC63E799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4089" y="3415678"/>
            <a:ext cx="1524000" cy="1061329"/>
          </a:xfrm>
          <a:prstGeom prst="rect">
            <a:avLst/>
          </a:prstGeom>
        </p:spPr>
      </p:pic>
      <p:pic>
        <p:nvPicPr>
          <p:cNvPr id="44" name="Picture 43" descr="A close-up of a syringe&#10;&#10;Description automatically generated with low confidence">
            <a:extLst>
              <a:ext uri="{FF2B5EF4-FFF2-40B4-BE49-F238E27FC236}">
                <a16:creationId xmlns:a16="http://schemas.microsoft.com/office/drawing/2014/main" id="{8E1849CD-7D34-A539-04BA-5BFFC22F9A9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68265">
            <a:off x="7161873" y="3488543"/>
            <a:ext cx="1774119" cy="867347"/>
          </a:xfrm>
          <a:prstGeom prst="rect">
            <a:avLst/>
          </a:prstGeom>
        </p:spPr>
      </p:pic>
      <p:sp>
        <p:nvSpPr>
          <p:cNvPr id="46" name="Text Placeholder 11">
            <a:extLst>
              <a:ext uri="{FF2B5EF4-FFF2-40B4-BE49-F238E27FC236}">
                <a16:creationId xmlns:a16="http://schemas.microsoft.com/office/drawing/2014/main" id="{A4B90DEF-0749-1D9E-B0A9-6BEE065B7D03}"/>
              </a:ext>
            </a:extLst>
          </p:cNvPr>
          <p:cNvSpPr txBox="1">
            <a:spLocks/>
          </p:cNvSpPr>
          <p:nvPr/>
        </p:nvSpPr>
        <p:spPr>
          <a:xfrm>
            <a:off x="361519" y="2654274"/>
            <a:ext cx="2229281" cy="381000"/>
          </a:xfrm>
          <a:prstGeom prst="rect">
            <a:avLst/>
          </a:prstGeom>
        </p:spPr>
        <p:txBody>
          <a:bodyPr/>
          <a:lstStyle>
            <a:lvl1pPr marL="305594" indent="-305594" algn="l" defTabSz="815578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  <a:defRPr sz="23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62781" indent="-254993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  <a:defRPr sz="19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19969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ü"/>
              <a:defRPr sz="15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27758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4pPr>
            <a:lvl5pPr marL="1836539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5pPr>
            <a:lvl6pPr marL="2245066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53260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454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648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700" dirty="0">
                <a:latin typeface="Bahnschrift SemiCondensed" panose="020B0502040204020203" pitchFamily="34" charset="0"/>
              </a:rPr>
              <a:t>HIGH-DENSITY</a:t>
            </a:r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6F122D73-3924-CF07-81DA-82C4EA7EF958}"/>
              </a:ext>
            </a:extLst>
          </p:cNvPr>
          <p:cNvSpPr txBox="1">
            <a:spLocks/>
          </p:cNvSpPr>
          <p:nvPr/>
        </p:nvSpPr>
        <p:spPr>
          <a:xfrm>
            <a:off x="3299157" y="2654274"/>
            <a:ext cx="2229281" cy="381000"/>
          </a:xfrm>
          <a:prstGeom prst="rect">
            <a:avLst/>
          </a:prstGeom>
        </p:spPr>
        <p:txBody>
          <a:bodyPr/>
          <a:lstStyle>
            <a:lvl1pPr marL="305594" indent="-305594" algn="l" defTabSz="815578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  <a:defRPr sz="23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62781" indent="-254993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  <a:defRPr sz="19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19969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ü"/>
              <a:defRPr sz="15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27758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4pPr>
            <a:lvl5pPr marL="1836539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5pPr>
            <a:lvl6pPr marL="2245066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53260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454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648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700" dirty="0">
                <a:latin typeface="Bahnschrift SemiCondensed" panose="020B0502040204020203" pitchFamily="34" charset="0"/>
              </a:rPr>
              <a:t>SCOOP-PROOF</a:t>
            </a:r>
          </a:p>
        </p:txBody>
      </p:sp>
      <p:sp>
        <p:nvSpPr>
          <p:cNvPr id="50" name="Text Placeholder 11">
            <a:extLst>
              <a:ext uri="{FF2B5EF4-FFF2-40B4-BE49-F238E27FC236}">
                <a16:creationId xmlns:a16="http://schemas.microsoft.com/office/drawing/2014/main" id="{8B6DD527-157D-BA3F-14C2-F2B6FE8BB014}"/>
              </a:ext>
            </a:extLst>
          </p:cNvPr>
          <p:cNvSpPr txBox="1">
            <a:spLocks/>
          </p:cNvSpPr>
          <p:nvPr/>
        </p:nvSpPr>
        <p:spPr>
          <a:xfrm>
            <a:off x="6304906" y="2654274"/>
            <a:ext cx="2229281" cy="381000"/>
          </a:xfrm>
          <a:prstGeom prst="rect">
            <a:avLst/>
          </a:prstGeom>
        </p:spPr>
        <p:txBody>
          <a:bodyPr/>
          <a:lstStyle>
            <a:lvl1pPr marL="305594" indent="-305594" algn="l" defTabSz="815578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  <a:defRPr sz="23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62781" indent="-254993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  <a:defRPr sz="19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19969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ü"/>
              <a:defRPr sz="15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27758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4pPr>
            <a:lvl5pPr marL="1836539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5pPr>
            <a:lvl6pPr marL="2245066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53260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454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648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700" dirty="0">
                <a:latin typeface="Bahnschrift SemiCondensed" panose="020B0502040204020203" pitchFamily="34" charset="0"/>
              </a:rPr>
              <a:t>HIGH-SPEED</a:t>
            </a:r>
          </a:p>
        </p:txBody>
      </p:sp>
      <p:sp>
        <p:nvSpPr>
          <p:cNvPr id="52" name="Text Placeholder 11">
            <a:extLst>
              <a:ext uri="{FF2B5EF4-FFF2-40B4-BE49-F238E27FC236}">
                <a16:creationId xmlns:a16="http://schemas.microsoft.com/office/drawing/2014/main" id="{89C4A46C-4E4A-D38D-C684-204BD5935857}"/>
              </a:ext>
            </a:extLst>
          </p:cNvPr>
          <p:cNvSpPr txBox="1">
            <a:spLocks/>
          </p:cNvSpPr>
          <p:nvPr/>
        </p:nvSpPr>
        <p:spPr>
          <a:xfrm>
            <a:off x="361519" y="4564149"/>
            <a:ext cx="2229281" cy="381000"/>
          </a:xfrm>
          <a:prstGeom prst="rect">
            <a:avLst/>
          </a:prstGeom>
        </p:spPr>
        <p:txBody>
          <a:bodyPr/>
          <a:lstStyle>
            <a:lvl1pPr marL="305594" indent="-305594" algn="l" defTabSz="815578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  <a:defRPr sz="23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62781" indent="-254993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  <a:defRPr sz="19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19969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ü"/>
              <a:defRPr sz="15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27758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4pPr>
            <a:lvl5pPr marL="1836539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5pPr>
            <a:lvl6pPr marL="2245066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53260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454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648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700" dirty="0">
                <a:latin typeface="Bahnschrift SemiCondensed" panose="020B0502040204020203" pitchFamily="34" charset="0"/>
              </a:rPr>
              <a:t>DUAL-BAY</a:t>
            </a:r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5F4182D0-A76C-A0B3-C8BB-08B906D55F40}"/>
              </a:ext>
            </a:extLst>
          </p:cNvPr>
          <p:cNvSpPr txBox="1">
            <a:spLocks/>
          </p:cNvSpPr>
          <p:nvPr/>
        </p:nvSpPr>
        <p:spPr>
          <a:xfrm>
            <a:off x="3299157" y="4564149"/>
            <a:ext cx="2229281" cy="381000"/>
          </a:xfrm>
          <a:prstGeom prst="rect">
            <a:avLst/>
          </a:prstGeom>
        </p:spPr>
        <p:txBody>
          <a:bodyPr/>
          <a:lstStyle>
            <a:lvl1pPr marL="305594" indent="-305594" algn="l" defTabSz="815578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  <a:defRPr sz="23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62781" indent="-254993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  <a:defRPr sz="19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19969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ü"/>
              <a:defRPr sz="15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27758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4pPr>
            <a:lvl5pPr marL="1836539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5pPr>
            <a:lvl6pPr marL="2245066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53260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454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648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700" dirty="0">
                <a:latin typeface="Bahnschrift SemiCondensed" panose="020B0502040204020203" pitchFamily="34" charset="0"/>
              </a:rPr>
              <a:t>VERSALINK</a:t>
            </a:r>
          </a:p>
        </p:txBody>
      </p:sp>
      <p:sp>
        <p:nvSpPr>
          <p:cNvPr id="56" name="Text Placeholder 11">
            <a:extLst>
              <a:ext uri="{FF2B5EF4-FFF2-40B4-BE49-F238E27FC236}">
                <a16:creationId xmlns:a16="http://schemas.microsoft.com/office/drawing/2014/main" id="{3F4D2BD2-82C1-44A5-E5C1-FA9927B48009}"/>
              </a:ext>
            </a:extLst>
          </p:cNvPr>
          <p:cNvSpPr txBox="1">
            <a:spLocks/>
          </p:cNvSpPr>
          <p:nvPr/>
        </p:nvSpPr>
        <p:spPr>
          <a:xfrm>
            <a:off x="6304906" y="4564149"/>
            <a:ext cx="2229281" cy="381000"/>
          </a:xfrm>
          <a:prstGeom prst="rect">
            <a:avLst/>
          </a:prstGeom>
        </p:spPr>
        <p:txBody>
          <a:bodyPr/>
          <a:lstStyle>
            <a:lvl1pPr marL="305594" indent="-305594" algn="l" defTabSz="815578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  <a:defRPr sz="23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62781" indent="-254993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  <a:defRPr sz="19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19969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ü"/>
              <a:defRPr sz="15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27758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4pPr>
            <a:lvl5pPr marL="1836539" indent="-203399" algn="l" defTabSz="81557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5pPr>
            <a:lvl6pPr marL="2245066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53260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454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648" indent="-204097" algn="l" defTabSz="8163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700" dirty="0">
                <a:latin typeface="Bahnschrift SemiCondensed" panose="020B0502040204020203" pitchFamily="34" charset="0"/>
              </a:rPr>
              <a:t>RF/MICROWAVE</a:t>
            </a:r>
          </a:p>
        </p:txBody>
      </p:sp>
    </p:spTree>
    <p:extLst>
      <p:ext uri="{BB962C8B-B14F-4D97-AF65-F5344CB8AC3E}">
        <p14:creationId xmlns:p14="http://schemas.microsoft.com/office/powerpoint/2010/main" val="219343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373ED-11AB-1686-DADF-C532C9516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close-up of a syringe&#10;&#10;AI-generated content may be incorrect.">
            <a:extLst>
              <a:ext uri="{FF2B5EF4-FFF2-40B4-BE49-F238E27FC236}">
                <a16:creationId xmlns:a16="http://schemas.microsoft.com/office/drawing/2014/main" id="{9A97459C-A13C-BC0F-3D21-85F741A9F5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2363" y="1559586"/>
            <a:ext cx="3666254" cy="24453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76A24D-9FAE-225A-C06E-621E540015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Series 882 SuperFly</a:t>
            </a:r>
            <a:r>
              <a:rPr lang="en-US" sz="3200" baseline="30000" dirty="0"/>
              <a:t>®</a:t>
            </a:r>
            <a:r>
              <a:rPr lang="en-US" sz="3200" dirty="0"/>
              <a:t> Datalink Nano Miniature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788011-9BFE-39FC-67C1-C2C379C404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Controlled-impedance · El Ochito shielded 10Gb Ethernet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E94961-0F78-2283-E432-F1FC11294B0D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Threaded-coupling</a:t>
            </a:r>
            <a:br>
              <a:rPr lang="en-US" dirty="0"/>
            </a:br>
            <a:r>
              <a:rPr lang="en-US" dirty="0"/>
              <a:t>cable connectors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A9EC70-7FF1-8BE0-4B8F-01DD370F991B}"/>
              </a:ext>
            </a:extLst>
          </p:cNvPr>
          <p:cNvSpPr>
            <a:spLocks noGrp="1"/>
          </p:cNvSpPr>
          <p:nvPr>
            <p:ph idx="14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Push-pull</a:t>
            </a:r>
            <a:br>
              <a:rPr lang="en-US" dirty="0"/>
            </a:br>
            <a:r>
              <a:rPr lang="en-US" dirty="0"/>
              <a:t>cable connectors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039B94-0A10-0EE8-3B8F-67C3E9E91B4D}"/>
              </a:ext>
            </a:extLst>
          </p:cNvPr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Straight and </a:t>
            </a:r>
            <a:br>
              <a:rPr lang="en-US" dirty="0"/>
            </a:br>
            <a:r>
              <a:rPr lang="en-US" dirty="0"/>
              <a:t>right-angle PCBs</a:t>
            </a:r>
          </a:p>
        </p:txBody>
      </p:sp>
      <p:pic>
        <p:nvPicPr>
          <p:cNvPr id="22" name="Picture 21" descr="A picture containing light, gear&#10;&#10;AI-generated content may be incorrect.">
            <a:extLst>
              <a:ext uri="{FF2B5EF4-FFF2-40B4-BE49-F238E27FC236}">
                <a16:creationId xmlns:a16="http://schemas.microsoft.com/office/drawing/2014/main" id="{A616CAA4-4B73-3E2C-DF0A-1AB9CDDD6C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777" y="2371130"/>
            <a:ext cx="1194065" cy="10953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7135E61-B0C8-31C9-3088-081C89387C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6600" y="1746713"/>
            <a:ext cx="1748230" cy="1272711"/>
          </a:xfrm>
          <a:prstGeom prst="rect">
            <a:avLst/>
          </a:prstGeom>
        </p:spPr>
      </p:pic>
      <p:pic>
        <p:nvPicPr>
          <p:cNvPr id="26" name="Picture 25" descr="A close-up of a pen&#10;&#10;AI-generated content may be incorrect.">
            <a:extLst>
              <a:ext uri="{FF2B5EF4-FFF2-40B4-BE49-F238E27FC236}">
                <a16:creationId xmlns:a16="http://schemas.microsoft.com/office/drawing/2014/main" id="{54047771-76C5-67AE-AB07-9069A20E43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635" y="1358294"/>
            <a:ext cx="2107128" cy="1638877"/>
          </a:xfrm>
          <a:prstGeom prst="rect">
            <a:avLst/>
          </a:prstGeom>
        </p:spPr>
      </p:pic>
      <p:pic>
        <p:nvPicPr>
          <p:cNvPr id="28" name="Picture 27" descr="A picture containing light&#10;&#10;AI-generated content may be incorrect.">
            <a:extLst>
              <a:ext uri="{FF2B5EF4-FFF2-40B4-BE49-F238E27FC236}">
                <a16:creationId xmlns:a16="http://schemas.microsoft.com/office/drawing/2014/main" id="{B338D8BA-32C2-FBFB-A903-3A3D81AEF9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332" y="2164081"/>
            <a:ext cx="1748230" cy="1403244"/>
          </a:xfrm>
          <a:prstGeom prst="rect">
            <a:avLst/>
          </a:prstGeom>
        </p:spPr>
      </p:pic>
      <p:pic>
        <p:nvPicPr>
          <p:cNvPr id="30" name="Picture 29" descr="Text&#10;&#10;AI-generated content may be incorrect.">
            <a:extLst>
              <a:ext uri="{FF2B5EF4-FFF2-40B4-BE49-F238E27FC236}">
                <a16:creationId xmlns:a16="http://schemas.microsoft.com/office/drawing/2014/main" id="{7300B5AC-57E7-8DA6-88FB-6D467F34EB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2614" y="4384244"/>
            <a:ext cx="1872786" cy="54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087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9EC2F21-99F4-C8D3-9DAD-44AD33E947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371475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981200" y="3714751"/>
            <a:ext cx="7040657" cy="1428749"/>
          </a:xfrm>
        </p:spPr>
        <p:txBody>
          <a:bodyPr anchor="ctr" anchorCtr="0">
            <a:normAutofit fontScale="70000" lnSpcReduction="20000"/>
          </a:bodyPr>
          <a:lstStyle/>
          <a:p>
            <a:pPr>
              <a:lnSpc>
                <a:spcPts val="3900"/>
              </a:lnSpc>
            </a:pPr>
            <a:r>
              <a:rPr lang="en-US" dirty="0"/>
              <a:t>Harsh-Environmental </a:t>
            </a:r>
            <a:br>
              <a:rPr lang="en-US" dirty="0"/>
            </a:br>
            <a:r>
              <a:rPr lang="en-US" dirty="0"/>
              <a:t>Aerospace and Missile Launch Connectors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5764F8-AF8F-7F93-E607-B277ACD5F4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549" y="3798620"/>
            <a:ext cx="1230500" cy="12610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823119-6042-5918-4B52-88CB348F40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" y="285750"/>
            <a:ext cx="1523999" cy="7395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7F59A5-5EF7-D4BA-EFAE-61360F366D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3457" y="2038350"/>
            <a:ext cx="2438400" cy="229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917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677A1-5795-9B18-F67B-0470C8A50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F14CF-E48C-A6F0-74A6-0BD5B05D65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SuperNine “Better-than-QPL” Mil-Qualified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194579-AC74-2F73-83E6-6B417D306D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All D38999 coupling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2C6684-B571-1D22-403B-58099336BAE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28369" y="3562350"/>
            <a:ext cx="2103120" cy="457200"/>
          </a:xfrm>
        </p:spPr>
        <p:txBody>
          <a:bodyPr anchor="t">
            <a:normAutofit fontScale="92500" lnSpcReduction="10000"/>
          </a:bodyPr>
          <a:lstStyle/>
          <a:p>
            <a:r>
              <a:rPr lang="en-US" sz="1700" dirty="0"/>
              <a:t>Series I </a:t>
            </a:r>
            <a:br>
              <a:rPr lang="en-US" sz="1700" dirty="0"/>
            </a:br>
            <a:r>
              <a:rPr lang="en-US" sz="1700" dirty="0"/>
              <a:t>scoop-proof bayonet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7FDE9C-9C12-2848-587C-D1710673DC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382520" y="3562350"/>
            <a:ext cx="2103120" cy="4572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sz="1600" dirty="0"/>
              <a:t>Series II</a:t>
            </a:r>
            <a:br>
              <a:rPr lang="en-US" sz="1600" dirty="0"/>
            </a:br>
            <a:r>
              <a:rPr lang="en-US" sz="1600" dirty="0"/>
              <a:t>low-profile bayonet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B68BFC-A513-2C2C-6D71-17869293FF73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58360" y="3562350"/>
            <a:ext cx="2103120" cy="4572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sz="1600" dirty="0"/>
              <a:t>Series III</a:t>
            </a:r>
            <a:br>
              <a:rPr lang="en-US" sz="1600" dirty="0"/>
            </a:br>
            <a:r>
              <a:rPr lang="en-US" sz="1600" dirty="0"/>
              <a:t>triple-start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45AB2BB4-908F-9F19-6626-8F94EBD99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934200" y="3562350"/>
            <a:ext cx="2103120" cy="457200"/>
          </a:xfrm>
        </p:spPr>
        <p:txBody>
          <a:bodyPr>
            <a:normAutofit lnSpcReduction="10000"/>
          </a:bodyPr>
          <a:lstStyle/>
          <a:p>
            <a:r>
              <a:rPr lang="en-US" sz="1600" dirty="0"/>
              <a:t>Series IV</a:t>
            </a:r>
            <a:br>
              <a:rPr lang="en-US" sz="1600" dirty="0"/>
            </a:br>
            <a:r>
              <a:rPr lang="en-US" sz="1600" dirty="0"/>
              <a:t>breech-lock</a:t>
            </a:r>
          </a:p>
        </p:txBody>
      </p:sp>
      <p:pic>
        <p:nvPicPr>
          <p:cNvPr id="8" name="Picture 7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4472007-0EA3-69A7-A346-7CBD7E4A42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5882" y="4159310"/>
            <a:ext cx="2605718" cy="6984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2D77AE-8A4F-6B62-BF96-D875165114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9267" y="1830639"/>
            <a:ext cx="1884665" cy="16577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C77B9B-7BC3-829F-8C66-3AB2555437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65295" y="1657350"/>
            <a:ext cx="1525706" cy="17265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4BB0E7E-B543-E15B-7317-9CE5AAEC01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7420" y="1767662"/>
            <a:ext cx="1516906" cy="14898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93E40FA-64C3-7C16-6013-70C0649504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1205" y="1756507"/>
            <a:ext cx="1581795" cy="159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0523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2D0FB-CA05-752C-5093-DF9BAB74D7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SuperNine “Better-than-QPL” Mil-Qualified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8ACB0B-3CCA-14EE-B007-8DFCB370F1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Low-speed signal · High-speed · RF · Thermocouple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47C7C6-8F5B-6384-F72A-85966016135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6680" y="3562350"/>
            <a:ext cx="2331720" cy="457200"/>
          </a:xfrm>
        </p:spPr>
        <p:txBody>
          <a:bodyPr>
            <a:noAutofit/>
          </a:bodyPr>
          <a:lstStyle/>
          <a:p>
            <a:r>
              <a:rPr lang="en-US" sz="1700" dirty="0"/>
              <a:t>Standard and high-density crimp and PCB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CCEFEA-FAD6-C8E5-FC4B-7E95592E814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382520" y="3562350"/>
            <a:ext cx="2103120" cy="4572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High-speed </a:t>
            </a:r>
            <a:br>
              <a:rPr lang="en-US" dirty="0"/>
            </a:br>
            <a:r>
              <a:rPr lang="en-US" dirty="0"/>
              <a:t>shielded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22D499-8769-7D4C-277D-9B4BD7B147E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58360" y="3562350"/>
            <a:ext cx="2103120" cy="4572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High-frequency RF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7E396B37-0237-0F35-9ACF-4D1638367E8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934200" y="3562350"/>
            <a:ext cx="2103120" cy="457200"/>
          </a:xfrm>
        </p:spPr>
        <p:txBody>
          <a:bodyPr/>
          <a:lstStyle/>
          <a:p>
            <a:r>
              <a:rPr lang="en-US" dirty="0"/>
              <a:t>Thermocouple</a:t>
            </a:r>
          </a:p>
          <a:p>
            <a:endParaRPr lang="en-US" dirty="0"/>
          </a:p>
        </p:txBody>
      </p:sp>
      <p:pic>
        <p:nvPicPr>
          <p:cNvPr id="8" name="Picture 7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03135F8-4D3E-CF95-C929-6E14BD6672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5882" y="4159310"/>
            <a:ext cx="2605718" cy="698440"/>
          </a:xfrm>
          <a:prstGeom prst="rect">
            <a:avLst/>
          </a:prstGeom>
        </p:spPr>
      </p:pic>
      <p:pic>
        <p:nvPicPr>
          <p:cNvPr id="9" name="Picture 8" descr="A close-up of a camera&#10;&#10;AI-generated content may be incorrect.">
            <a:extLst>
              <a:ext uri="{FF2B5EF4-FFF2-40B4-BE49-F238E27FC236}">
                <a16:creationId xmlns:a16="http://schemas.microsoft.com/office/drawing/2014/main" id="{6A6D7059-4C8D-8450-E34D-D01A5A158B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267" y="1653913"/>
            <a:ext cx="1884665" cy="1873513"/>
          </a:xfrm>
          <a:prstGeom prst="rect">
            <a:avLst/>
          </a:prstGeom>
        </p:spPr>
      </p:pic>
      <p:pic>
        <p:nvPicPr>
          <p:cNvPr id="12" name="Picture 11" descr="A picture containing electronics, camera lens&#10;&#10;AI-generated content may be incorrect.">
            <a:extLst>
              <a:ext uri="{FF2B5EF4-FFF2-40B4-BE49-F238E27FC236}">
                <a16:creationId xmlns:a16="http://schemas.microsoft.com/office/drawing/2014/main" id="{B10827D3-69B9-B647-3BFC-A26883B9B8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2490" y="1789044"/>
            <a:ext cx="1612385" cy="1603250"/>
          </a:xfrm>
          <a:prstGeom prst="rect">
            <a:avLst/>
          </a:prstGeom>
        </p:spPr>
      </p:pic>
      <p:pic>
        <p:nvPicPr>
          <p:cNvPr id="14" name="Picture 13" descr="A picture containing close&#10;&#10;AI-generated content may be incorrect.">
            <a:extLst>
              <a:ext uri="{FF2B5EF4-FFF2-40B4-BE49-F238E27FC236}">
                <a16:creationId xmlns:a16="http://schemas.microsoft.com/office/drawing/2014/main" id="{6D341DCD-A937-E878-CA75-99A1363B22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0398" y="1581150"/>
            <a:ext cx="1850952" cy="1802765"/>
          </a:xfrm>
          <a:prstGeom prst="rect">
            <a:avLst/>
          </a:prstGeom>
        </p:spPr>
      </p:pic>
      <p:pic>
        <p:nvPicPr>
          <p:cNvPr id="16" name="Picture 15" descr="A close-up of a camera lens&#10;&#10;AI-generated content may be incorrect.">
            <a:extLst>
              <a:ext uri="{FF2B5EF4-FFF2-40B4-BE49-F238E27FC236}">
                <a16:creationId xmlns:a16="http://schemas.microsoft.com/office/drawing/2014/main" id="{008C5795-81DB-492F-393D-8622D750E1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8245" y="1829126"/>
            <a:ext cx="1737637" cy="1452375"/>
          </a:xfrm>
          <a:prstGeom prst="rect">
            <a:avLst/>
          </a:prstGeom>
        </p:spPr>
      </p:pic>
      <p:pic>
        <p:nvPicPr>
          <p:cNvPr id="18" name="Picture 17" descr="A close-up of a syringe&#10;&#10;AI-generated content may be incorrect.">
            <a:extLst>
              <a:ext uri="{FF2B5EF4-FFF2-40B4-BE49-F238E27FC236}">
                <a16:creationId xmlns:a16="http://schemas.microsoft.com/office/drawing/2014/main" id="{6651C799-BB97-E9DB-D47F-AC605E7E5B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66750" flipH="1">
            <a:off x="8167991" y="2914380"/>
            <a:ext cx="603274" cy="65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7094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79B59-6B9C-AA54-6E48-2BA414462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Glass-to-Metal Sealed Hermetic Connectors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D74463-F5AD-1873-94CF-03D7E552AE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gold standard of environmental protection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E4A7-D379-818D-84D0-928DFD679298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Rectangular configurations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48A1C64-B56B-BF12-EFF2-2DC37D76A0DD}"/>
              </a:ext>
            </a:extLst>
          </p:cNvPr>
          <p:cNvSpPr>
            <a:spLocks noGrp="1"/>
          </p:cNvSpPr>
          <p:nvPr>
            <p:ph idx="14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Bulkhead </a:t>
            </a:r>
            <a:br>
              <a:rPr lang="en-US" dirty="0"/>
            </a:br>
            <a:r>
              <a:rPr lang="en-US" dirty="0"/>
              <a:t>feed-thrus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049368-B0C0-029D-624D-B03DB3A254C6}"/>
              </a:ext>
            </a:extLst>
          </p:cNvPr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Circular </a:t>
            </a:r>
            <a:br>
              <a:rPr lang="en-US" dirty="0"/>
            </a:br>
            <a:r>
              <a:rPr lang="en-US" dirty="0"/>
              <a:t>MS-type</a:t>
            </a:r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F054DBC4-2997-DFA4-37B8-C20FB34389D7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Custom </a:t>
            </a:r>
            <a:br>
              <a:rPr lang="en-US" dirty="0"/>
            </a:br>
            <a:r>
              <a:rPr lang="en-US" dirty="0"/>
              <a:t>configurations</a:t>
            </a:r>
          </a:p>
          <a:p>
            <a:endParaRPr lang="en-US" dirty="0"/>
          </a:p>
        </p:txBody>
      </p:sp>
      <p:pic>
        <p:nvPicPr>
          <p:cNvPr id="11" name="Picture 10" descr="A close-up of a can&#10;&#10;AI-generated content may be incorrect.">
            <a:extLst>
              <a:ext uri="{FF2B5EF4-FFF2-40B4-BE49-F238E27FC236}">
                <a16:creationId xmlns:a16="http://schemas.microsoft.com/office/drawing/2014/main" id="{61A7B5FE-0801-09D0-99E8-D53B20D4EE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6342" y="1957423"/>
            <a:ext cx="1771672" cy="1489888"/>
          </a:xfrm>
          <a:prstGeom prst="rect">
            <a:avLst/>
          </a:prstGeom>
        </p:spPr>
      </p:pic>
      <p:pic>
        <p:nvPicPr>
          <p:cNvPr id="13" name="Picture 12" descr="A close-up of a watch&#10;&#10;AI-generated content may be incorrect.">
            <a:extLst>
              <a:ext uri="{FF2B5EF4-FFF2-40B4-BE49-F238E27FC236}">
                <a16:creationId xmlns:a16="http://schemas.microsoft.com/office/drawing/2014/main" id="{713570DA-2D42-6599-EDB4-8E4DC7B7AC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0593" y="2057683"/>
            <a:ext cx="1548468" cy="1488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A61717-0DDB-C3F0-275E-71FC926A3B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9305" y="1657350"/>
            <a:ext cx="1316651" cy="1231313"/>
          </a:xfrm>
          <a:prstGeom prst="rect">
            <a:avLst/>
          </a:prstGeom>
        </p:spPr>
      </p:pic>
      <p:pic>
        <p:nvPicPr>
          <p:cNvPr id="19" name="Picture 18" descr="A picture containing metalware, silver&#10;&#10;AI-generated content may be incorrect.">
            <a:extLst>
              <a:ext uri="{FF2B5EF4-FFF2-40B4-BE49-F238E27FC236}">
                <a16:creationId xmlns:a16="http://schemas.microsoft.com/office/drawing/2014/main" id="{159DAABF-98EF-8713-517F-6EA89ED03B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1534" y="1660119"/>
            <a:ext cx="2108496" cy="1873646"/>
          </a:xfrm>
          <a:prstGeom prst="rect">
            <a:avLst/>
          </a:prstGeom>
        </p:spPr>
      </p:pic>
      <p:pic>
        <p:nvPicPr>
          <p:cNvPr id="21" name="Picture 20" descr="Logo&#10;&#10;AI-generated content may be incorrect.">
            <a:extLst>
              <a:ext uri="{FF2B5EF4-FFF2-40B4-BE49-F238E27FC236}">
                <a16:creationId xmlns:a16="http://schemas.microsoft.com/office/drawing/2014/main" id="{C60F8802-3A3A-20E7-90B8-6B5CB10C7C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808" y="4215211"/>
            <a:ext cx="958361" cy="75967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C897B9F-6B94-1313-97B8-30EF9B2F7D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652" y="1770911"/>
            <a:ext cx="1720064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0392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73782-D091-D865-75A7-2E3CE6FBD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A01AC-71E5-03C0-466F-E945924CC3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CODE RED Hermetic Connectors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5FEFB0-A77D-33A3-D83B-93EFADFE0B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Lightweight · Encapsulant-sealed · Low-resistance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6F098E3-6417-2300-E813-1F5D2778B9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352550"/>
            <a:ext cx="9144000" cy="2533875"/>
          </a:xfrm>
          <a:prstGeom prst="rect">
            <a:avLst/>
          </a:prstGeom>
        </p:spPr>
      </p:pic>
      <p:pic>
        <p:nvPicPr>
          <p:cNvPr id="16" name="Picture 15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EE1B0AEA-7535-F086-244F-11602B8BD6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4313146"/>
            <a:ext cx="2819400" cy="47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826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EC45418-0DFA-E385-C7EF-24806A385C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406" y="1392650"/>
            <a:ext cx="2330853" cy="16184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57FEE7-2005-AF05-04C9-052CE01DD1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ThermaRex™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633380-3D38-A305-BC45-FB62539E7F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Cryogenic and high-temperature interconnects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5D2990-D7CB-F94E-AAD3-D8B3A7AC41EA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260°C</a:t>
            </a:r>
            <a:br>
              <a:rPr lang="en-US" dirty="0"/>
            </a:br>
            <a:r>
              <a:rPr lang="en-US" dirty="0"/>
              <a:t>High-Temperature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8B2DAF-33EA-2417-D2C0-D5617DA69C0A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-195°C</a:t>
            </a:r>
            <a:br>
              <a:rPr lang="en-US" dirty="0"/>
            </a:br>
            <a:r>
              <a:rPr lang="en-US" dirty="0"/>
              <a:t>Cryogenic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0FE189-82B3-1F15-6274-14A0ECE8BDD7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58360" y="3638549"/>
            <a:ext cx="2103120" cy="640079"/>
          </a:xfrm>
        </p:spPr>
        <p:txBody>
          <a:bodyPr>
            <a:normAutofit/>
          </a:bodyPr>
          <a:lstStyle/>
          <a:p>
            <a:r>
              <a:rPr lang="en-US" dirty="0"/>
              <a:t>Thermal dissipation straps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1437060-04F3-3CC4-743B-349B64C67FDE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934200" y="3638549"/>
            <a:ext cx="2103120" cy="600075"/>
          </a:xfrm>
        </p:spPr>
        <p:txBody>
          <a:bodyPr>
            <a:normAutofit/>
          </a:bodyPr>
          <a:lstStyle/>
          <a:p>
            <a:r>
              <a:rPr lang="en-US" dirty="0"/>
              <a:t>Conduit and flexible braided shielding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28EE1F-7233-BC4A-6A9F-5551B9F6C1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2838" y="1993924"/>
            <a:ext cx="1743452" cy="13544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B98F2B-A419-7D56-E124-09CCBCE72B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769" y="2361013"/>
            <a:ext cx="1134502" cy="11193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0E1E03D-2134-4516-166B-DBDB2D0B30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369" y="1551771"/>
            <a:ext cx="1124059" cy="11193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F56FA8-3151-5C9C-28FF-EC6C76005F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9417" y="2671146"/>
            <a:ext cx="2118957" cy="10197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56AF1E9-47CF-7E7B-53E7-ED8085A9E41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26553">
            <a:off x="4177277" y="2049370"/>
            <a:ext cx="2196493" cy="84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589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9EC2F21-99F4-C8D3-9DAD-44AD33E947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371475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895600" y="4095750"/>
            <a:ext cx="6248400" cy="762000"/>
          </a:xfrm>
        </p:spPr>
        <p:txBody>
          <a:bodyPr anchor="ctr" anchorCtr="0">
            <a:noAutofit/>
          </a:bodyPr>
          <a:lstStyle/>
          <a:p>
            <a:pPr>
              <a:lnSpc>
                <a:spcPts val="3900"/>
              </a:lnSpc>
            </a:pPr>
            <a:r>
              <a:rPr lang="en-US" sz="3600" dirty="0"/>
              <a:t>Turnkey Interconnect Assemblies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182DD9A1-D054-073B-BC3A-CD8EEF7A9B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285750"/>
            <a:ext cx="1524000" cy="7395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14110E-BFBE-AE21-9E9A-72EA0D929D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000" y="3888780"/>
            <a:ext cx="2361173" cy="10256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1D2096-F19E-8B08-3D20-6027A9B36E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14389">
            <a:off x="5760185" y="938560"/>
            <a:ext cx="3383814" cy="351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7565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FEB4B-5EF8-99E3-625F-3342CEC13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E7A75-F68A-AF7C-CE5E-E8FC562B6B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Missile Launch Interconnect Solutions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713110-0214-430F-F731-6786827973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Lanyard-release · Missile umbilical · High-pressure cooling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E3E8B-799C-EF90-5AF5-304A72F5701B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MIL-DTL-38999 type lanyard-release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2F9F0B8-75D0-9547-F4E0-C54C212F45BC}"/>
              </a:ext>
            </a:extLst>
          </p:cNvPr>
          <p:cNvSpPr>
            <a:spLocks noGrp="1"/>
          </p:cNvSpPr>
          <p:nvPr>
            <p:ph idx="14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Blind-mate, Assisted Separation, and Dead-Face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94DF88-FC4E-C20A-D442-7FD2805E3278}"/>
              </a:ext>
            </a:extLst>
          </p:cNvPr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Fire control and missile launch connectors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FD2E8D4-4C86-6003-17FA-DD5C2BA7B9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147" y="1276350"/>
            <a:ext cx="2438400" cy="2292129"/>
          </a:xfrm>
          <a:prstGeom prst="rect">
            <a:avLst/>
          </a:prstGeom>
        </p:spPr>
      </p:pic>
      <p:pic>
        <p:nvPicPr>
          <p:cNvPr id="18" name="Picture 17" descr="Logo&#10;&#10;AI-generated content may be incorrect.">
            <a:extLst>
              <a:ext uri="{FF2B5EF4-FFF2-40B4-BE49-F238E27FC236}">
                <a16:creationId xmlns:a16="http://schemas.microsoft.com/office/drawing/2014/main" id="{B26AAE1C-C2D3-B75E-ED44-4EA358F321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600" y="4276305"/>
            <a:ext cx="1409305" cy="6058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BCAB15-8F07-910C-FD30-5EC2D14124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052" y="1387134"/>
            <a:ext cx="1841897" cy="21813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60C25D-F2F5-E799-E3B5-E6A368C97A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43647" y="1999247"/>
            <a:ext cx="1383845" cy="114500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A1555F-6312-7E1B-1566-893872708C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8042" y="2658989"/>
            <a:ext cx="2031667" cy="135444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78EFC2B-88FA-1183-57D6-BC780A36123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5625" y="1518378"/>
            <a:ext cx="1588757" cy="160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5468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9EC2F21-99F4-C8D3-9DAD-44AD33E947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9143999" cy="3486149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981200" y="3714751"/>
            <a:ext cx="7162800" cy="1428749"/>
          </a:xfrm>
        </p:spPr>
        <p:txBody>
          <a:bodyPr anchor="ctr" anchorCtr="0">
            <a:normAutofit fontScale="70000" lnSpcReduction="20000"/>
          </a:bodyPr>
          <a:lstStyle/>
          <a:p>
            <a:pPr>
              <a:lnSpc>
                <a:spcPts val="4800"/>
              </a:lnSpc>
            </a:pPr>
            <a:r>
              <a:rPr lang="en-US" sz="4800" dirty="0"/>
              <a:t>High-Density Rectangular Cable, Board, and Backplane Connectors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182DD9A1-D054-073B-BC3A-CD8EEF7A9B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285750"/>
            <a:ext cx="1524000" cy="7395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14110E-BFBE-AE21-9E9A-72EA0D929D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3883" y="3920882"/>
            <a:ext cx="1024848" cy="10892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DA705C-0253-F623-22BC-F54AC9FBBA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842" y="1370035"/>
            <a:ext cx="1717285" cy="12249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B1753C9-6105-20A9-52EB-57912D5FF5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655528"/>
            <a:ext cx="2133186" cy="317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1614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AECEA-0073-F9D0-F496-7A0501EF90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AlphaLink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C09B43-E141-E88D-1B2B-9ACB76E2B7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Rugged I/O to spring-pin contact connectors and flex assemblies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C077B1-22AD-0BBC-F1C1-65717CE8ACE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28600" y="3790950"/>
            <a:ext cx="2743200" cy="457200"/>
          </a:xfrm>
        </p:spPr>
        <p:txBody>
          <a:bodyPr>
            <a:normAutofit fontScale="92500" lnSpcReduction="20000"/>
          </a:bodyPr>
          <a:lstStyle/>
          <a:p>
            <a:r>
              <a:rPr lang="en-US" baseline="30000" dirty="0"/>
              <a:t>Series 89 Rectangular </a:t>
            </a:r>
            <a:r>
              <a:rPr lang="en-US" baseline="30000" dirty="0" err="1"/>
              <a:t>Nanominiature</a:t>
            </a:r>
            <a:r>
              <a:rPr lang="en-US" baseline="30000" dirty="0"/>
              <a:t>-to-</a:t>
            </a:r>
            <a:r>
              <a:rPr lang="en-US" baseline="30000" dirty="0" err="1"/>
              <a:t>AlphaLink</a:t>
            </a:r>
            <a:r>
              <a:rPr lang="en-US" baseline="30000" dirty="0"/>
              <a:t> SL flex jumper (rear-panel-mount plug or receptacle)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1802568-B6E2-905C-BB53-B49733DB897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200169" y="3790950"/>
            <a:ext cx="2743200" cy="457200"/>
          </a:xfrm>
        </p:spPr>
        <p:txBody>
          <a:bodyPr>
            <a:normAutofit fontScale="92500" lnSpcReduction="20000"/>
          </a:bodyPr>
          <a:lstStyle/>
          <a:p>
            <a:r>
              <a:rPr lang="en-US" baseline="30000" dirty="0"/>
              <a:t>High-reliability Micro-D </a:t>
            </a:r>
            <a:br>
              <a:rPr lang="en-US" baseline="30000" dirty="0"/>
            </a:br>
            <a:r>
              <a:rPr lang="en-US" baseline="30000" dirty="0"/>
              <a:t>MIL-DTL-83513 type rectangular-to-</a:t>
            </a:r>
            <a:r>
              <a:rPr lang="en-US" baseline="30000" dirty="0" err="1"/>
              <a:t>AlphaLink</a:t>
            </a:r>
            <a:r>
              <a:rPr lang="en-US" baseline="30000" dirty="0"/>
              <a:t> SL flex jumper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1BC0EC-DB38-C1A9-1E37-8059B1E211B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172200" y="3790950"/>
            <a:ext cx="2743200" cy="457200"/>
          </a:xfrm>
        </p:spPr>
        <p:txBody>
          <a:bodyPr>
            <a:normAutofit fontScale="92500" lnSpcReduction="20000"/>
          </a:bodyPr>
          <a:lstStyle/>
          <a:p>
            <a:r>
              <a:rPr lang="en-US" baseline="30000" dirty="0" err="1"/>
              <a:t>AlphaLink</a:t>
            </a:r>
            <a:r>
              <a:rPr lang="en-US" baseline="30000" dirty="0"/>
              <a:t>-to-</a:t>
            </a:r>
            <a:r>
              <a:rPr lang="en-US" baseline="30000" dirty="0" err="1"/>
              <a:t>AlphaLink</a:t>
            </a:r>
            <a:br>
              <a:rPr lang="en-US" baseline="30000" dirty="0"/>
            </a:br>
            <a:r>
              <a:rPr lang="en-US" baseline="30000" dirty="0"/>
              <a:t>board-to-board </a:t>
            </a:r>
            <a:br>
              <a:rPr lang="en-US" baseline="30000" dirty="0"/>
            </a:br>
            <a:r>
              <a:rPr lang="en-US" baseline="30000" dirty="0"/>
              <a:t>flex jumper assembly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3AA6A6-A903-929F-A1D5-30138148E9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9400" y="4330411"/>
            <a:ext cx="2072367" cy="5564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BD40C88-C1BA-9E2E-FDD6-0BB552AFAF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87469">
            <a:off x="3924606" y="999527"/>
            <a:ext cx="1313640" cy="29070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1AF90FA-D922-F092-C4B6-B21D5061E9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710485"/>
            <a:ext cx="2362347" cy="18027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2115EB-13A1-5D78-58D1-F038A89C6F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92696">
            <a:off x="949233" y="1281177"/>
            <a:ext cx="1461276" cy="239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525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7524F-291C-4475-2661-43C386B351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MIL-DTL-55302 Type Board and I/O-to-Board Connectors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F02FA8-2CC6-B3BA-0A52-91901CFB3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369" y="1373703"/>
            <a:ext cx="8686800" cy="640080"/>
          </a:xfrm>
        </p:spPr>
        <p:txBody>
          <a:bodyPr>
            <a:normAutofit/>
          </a:bodyPr>
          <a:lstStyle/>
          <a:p>
            <a:r>
              <a:rPr lang="en-US" dirty="0"/>
              <a:t>Standard .100" contact spacing with #22 contacts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31A2A4-F078-7402-E0F4-AA2F1644FD5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6680" y="3867150"/>
            <a:ext cx="2103120" cy="457200"/>
          </a:xfrm>
        </p:spPr>
        <p:txBody>
          <a:bodyPr/>
          <a:lstStyle/>
          <a:p>
            <a:r>
              <a:rPr lang="en-US" dirty="0"/>
              <a:t>Vertical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7DB8935-4D49-C378-0830-697DC21EB0A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382520" y="3867150"/>
            <a:ext cx="2103120" cy="457200"/>
          </a:xfrm>
        </p:spPr>
        <p:txBody>
          <a:bodyPr/>
          <a:lstStyle/>
          <a:p>
            <a:r>
              <a:rPr lang="en-US" dirty="0"/>
              <a:t>Right-Angle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4197F8-8F34-8C4B-4776-6BC6BA6B55A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58360" y="3867150"/>
            <a:ext cx="2103120" cy="457200"/>
          </a:xfrm>
        </p:spPr>
        <p:txBody>
          <a:bodyPr/>
          <a:lstStyle/>
          <a:p>
            <a:r>
              <a:rPr lang="en-US" dirty="0"/>
              <a:t>Solder-cup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0309B325-A5F5-A0E2-AD91-AFDF79D6D32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934200" y="3867150"/>
            <a:ext cx="2103120" cy="457200"/>
          </a:xfrm>
        </p:spPr>
        <p:txBody>
          <a:bodyPr/>
          <a:lstStyle/>
          <a:p>
            <a:r>
              <a:rPr lang="en-US" dirty="0"/>
              <a:t>Flex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D4FDD4-B262-CB68-435B-C045B490BB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4915" y="1818037"/>
            <a:ext cx="2115344" cy="19223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7598F6A-E334-4417-24A4-78B8818A3F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1892" y="2201361"/>
            <a:ext cx="1919588" cy="126692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2E6FBC7-F784-D066-9B65-EA64190EBB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2228732"/>
            <a:ext cx="1947315" cy="12121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FBB4958-91A3-711A-B861-4C4686B111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601" y="2491637"/>
            <a:ext cx="1897614" cy="118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147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9FA34-4E1A-D5A5-47B5-6CA3136C4C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VITA 66.1 Backplane Connectors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37DB76-E5B2-53D4-A51E-FFDC5066BD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800" dirty="0"/>
              <a:t>Blind-mate optical MT / RF connector system IAW VITA 66.1 / 66.4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60C92C-9847-2077-A146-E2936BB5FD9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28600" y="3562350"/>
            <a:ext cx="2743200" cy="5334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Right-angle configuration for motherboard/daughtercard applications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E487CE1-E36F-9AC9-6B53-727214FB0D98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High-density MT with up to 24 channels per ferrule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4999D6-6F68-6DC7-275A-74991F2198CF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VITA 67.3 SMPM and SMPS RF connectors</a:t>
            </a: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AE0806D6-8AC6-E67E-D949-CA4F927B207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076" y="1505852"/>
            <a:ext cx="1678097" cy="1177488"/>
          </a:xfrm>
          <a:prstGeom prst="rect">
            <a:avLst/>
          </a:prstGeom>
        </p:spPr>
      </p:pic>
      <p:pic>
        <p:nvPicPr>
          <p:cNvPr id="9" name="Picture 8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6E8D4ED0-6E10-9E73-36F2-56513FCFDCB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241" y="2078392"/>
            <a:ext cx="1769759" cy="1247997"/>
          </a:xfrm>
          <a:prstGeom prst="rect">
            <a:avLst/>
          </a:prstGeom>
        </p:spPr>
      </p:pic>
      <p:pic>
        <p:nvPicPr>
          <p:cNvPr id="10" name="Picture 9" descr="A picture containing text&#10;&#10;AI-generated content may be incorrect.">
            <a:extLst>
              <a:ext uri="{FF2B5EF4-FFF2-40B4-BE49-F238E27FC236}">
                <a16:creationId xmlns:a16="http://schemas.microsoft.com/office/drawing/2014/main" id="{A88433B6-CBB7-FD73-17FE-3786538116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9000000">
            <a:off x="3307807" y="1168945"/>
            <a:ext cx="2223768" cy="19398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08CAE6-EA33-8726-B035-520BF495B7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2511" y="1491011"/>
            <a:ext cx="2556703" cy="198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63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5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74B92-5B39-5451-F0D7-477A5C4C05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LRM Brush Contact </a:t>
            </a:r>
            <a:r>
              <a:rPr lang="en-US" dirty="0" err="1"/>
              <a:t>BackplaneConnectors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81F4A8-7210-29CD-C1E2-4B70BAF2A9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Re-engineered for zero FOD, zero electrical discontinuity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60E9EA-29BD-0F02-2EBE-52B49F033448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Fully-tooled brush contacts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901E10-B9B8-FE61-8321-CA039033B3AC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Compliant pin </a:t>
            </a:r>
            <a:br>
              <a:rPr lang="en-US" dirty="0"/>
            </a:br>
            <a:r>
              <a:rPr lang="en-US" dirty="0"/>
              <a:t>board termination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B1AC06-E081-C575-9AE8-89B59424F50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58360" y="3638549"/>
            <a:ext cx="2103120" cy="64007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Modular design supports signal, RF, and power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6C390F7-F201-3685-8263-BF471A66989D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Interoperable with Amphenol</a:t>
            </a:r>
          </a:p>
        </p:txBody>
      </p:sp>
      <p:pic>
        <p:nvPicPr>
          <p:cNvPr id="8" name="Picture 7" descr="A close-up of a gavel&#10;&#10;Description automatically generated with low confidence">
            <a:extLst>
              <a:ext uri="{FF2B5EF4-FFF2-40B4-BE49-F238E27FC236}">
                <a16:creationId xmlns:a16="http://schemas.microsoft.com/office/drawing/2014/main" id="{2F9D05CB-0E17-9E02-3661-8098FA4788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7479">
            <a:off x="221599" y="2086025"/>
            <a:ext cx="1647923" cy="537190"/>
          </a:xfrm>
          <a:prstGeom prst="rect">
            <a:avLst/>
          </a:prstGeom>
        </p:spPr>
      </p:pic>
      <p:pic>
        <p:nvPicPr>
          <p:cNvPr id="9" name="Picture 8" descr="A picture containing indoor&#10;&#10;Description automatically generated">
            <a:extLst>
              <a:ext uri="{FF2B5EF4-FFF2-40B4-BE49-F238E27FC236}">
                <a16:creationId xmlns:a16="http://schemas.microsoft.com/office/drawing/2014/main" id="{909452F4-1F84-2C77-9ACC-A6F20973EC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7479">
            <a:off x="444482" y="2690961"/>
            <a:ext cx="1647923" cy="626049"/>
          </a:xfrm>
          <a:prstGeom prst="rect">
            <a:avLst/>
          </a:prstGeom>
        </p:spPr>
      </p:pic>
      <p:pic>
        <p:nvPicPr>
          <p:cNvPr id="12" name="Picture 11" descr="A picture containing text, circuit, electronics&#10;&#10;Description automatically generated">
            <a:extLst>
              <a:ext uri="{FF2B5EF4-FFF2-40B4-BE49-F238E27FC236}">
                <a16:creationId xmlns:a16="http://schemas.microsoft.com/office/drawing/2014/main" id="{3E2E679D-06DC-48E4-FEBC-4D44C42627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708004">
            <a:off x="2573415" y="2289226"/>
            <a:ext cx="1860261" cy="6899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810567-C17C-54B1-1134-4261FB36F9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1870" y="1923251"/>
            <a:ext cx="1990001" cy="9940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DDE201A-74DD-A528-9776-8731DD324B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6504" y="2479686"/>
            <a:ext cx="1990001" cy="106166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D95678E-21A7-68F1-206F-FA87EECE3C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54680">
            <a:off x="4240746" y="2326540"/>
            <a:ext cx="2531013" cy="87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39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E19D0-06D5-6D3D-1371-CE7EB52DE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HD Stacker High-Density Board-to-Board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7C629D-D5CB-3E5C-2163-4E9FEF9949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Vibration and shock-resistant compliant pin contact system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6EBA07-E2D0-363E-9F7A-2CC6CA8E7293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Solder-free (compliant pin) board mounting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4E50BC-B447-2941-75D3-BFC17D6EF8F0}"/>
              </a:ext>
            </a:extLst>
          </p:cNvPr>
          <p:cNvSpPr>
            <a:spLocks noGrp="1"/>
          </p:cNvSpPr>
          <p:nvPr>
            <p:ph idx="14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.0625" pitch contact spacing: highest available density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589E4C-5E1F-CA99-5069-A639063A535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171738" y="3638550"/>
            <a:ext cx="2743662" cy="6858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Polarized shells </a:t>
            </a:r>
            <a:br>
              <a:rPr lang="en-US" dirty="0"/>
            </a:br>
            <a:r>
              <a:rPr lang="en-US" dirty="0"/>
              <a:t>and guide pins </a:t>
            </a:r>
            <a:br>
              <a:rPr lang="en-US" dirty="0"/>
            </a:br>
            <a:r>
              <a:rPr lang="en-US" dirty="0"/>
              <a:t>prevent mismating</a:t>
            </a:r>
          </a:p>
        </p:txBody>
      </p:sp>
      <p:pic>
        <p:nvPicPr>
          <p:cNvPr id="10" name="Picture 9" descr="A picture containing electronics, remote, circuit&#10;&#10;AI-generated content may be incorrect.">
            <a:extLst>
              <a:ext uri="{FF2B5EF4-FFF2-40B4-BE49-F238E27FC236}">
                <a16:creationId xmlns:a16="http://schemas.microsoft.com/office/drawing/2014/main" id="{950438E4-AF3A-AAA9-5572-92B3490AF3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952" y="1637068"/>
            <a:ext cx="2820332" cy="1806775"/>
          </a:xfrm>
          <a:prstGeom prst="rect">
            <a:avLst/>
          </a:prstGeom>
        </p:spPr>
      </p:pic>
      <p:pic>
        <p:nvPicPr>
          <p:cNvPr id="12" name="Picture 11" descr="A picture containing electronics, green&#10;&#10;AI-generated content may be incorrect.">
            <a:extLst>
              <a:ext uri="{FF2B5EF4-FFF2-40B4-BE49-F238E27FC236}">
                <a16:creationId xmlns:a16="http://schemas.microsoft.com/office/drawing/2014/main" id="{105D9065-FE19-3251-5627-28A91CACAB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30634">
            <a:off x="3112346" y="1350139"/>
            <a:ext cx="3102365" cy="2068244"/>
          </a:xfrm>
          <a:prstGeom prst="rect">
            <a:avLst/>
          </a:prstGeom>
        </p:spPr>
      </p:pic>
      <p:pic>
        <p:nvPicPr>
          <p:cNvPr id="16" name="Picture 15" descr="A picture containing indoor&#10;&#10;AI-generated content may be incorrect.">
            <a:extLst>
              <a:ext uri="{FF2B5EF4-FFF2-40B4-BE49-F238E27FC236}">
                <a16:creationId xmlns:a16="http://schemas.microsoft.com/office/drawing/2014/main" id="{5AC4A6E2-43A1-6D5F-5FBC-FC23E391DE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1304317"/>
            <a:ext cx="2699863" cy="2159890"/>
          </a:xfrm>
          <a:prstGeom prst="rect">
            <a:avLst/>
          </a:prstGeom>
        </p:spPr>
      </p:pic>
      <p:pic>
        <p:nvPicPr>
          <p:cNvPr id="18" name="Picture 17" descr="Logo&#10;&#10;AI-generated content may be incorrect.">
            <a:extLst>
              <a:ext uri="{FF2B5EF4-FFF2-40B4-BE49-F238E27FC236}">
                <a16:creationId xmlns:a16="http://schemas.microsoft.com/office/drawing/2014/main" id="{52D9CAB5-E317-D74D-00E8-94F4E56F804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4400550"/>
            <a:ext cx="1194667" cy="59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3799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FBEA2-4276-8060-0B87-F053F6DD15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900" dirty="0"/>
              <a:t>Micro-D Subminiature: QPL and Glenair Signature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F4D6F9-0502-AAD5-48C2-8CF66AB4CC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With high-vibration and shock-resistant TwistPin contacts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386211-A63C-ECCA-87F8-6DC181496A69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r>
              <a:rPr lang="en-US" sz="1500" dirty="0"/>
              <a:t>Splice-free cable assemblies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DB1BDB1-F9A9-8457-9BB2-32226F7B63FF}"/>
              </a:ext>
            </a:extLst>
          </p:cNvPr>
          <p:cNvSpPr>
            <a:spLocks noGrp="1"/>
          </p:cNvSpPr>
          <p:nvPr>
            <p:ph idx="14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500" dirty="0"/>
              <a:t>Shielded and unshielded pigtail assemblies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DEBD13-5E22-F51B-2C0D-ACCDD7DC7D60}"/>
              </a:ext>
            </a:extLst>
          </p:cNvPr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500" dirty="0"/>
              <a:t>Signature </a:t>
            </a:r>
            <a:br>
              <a:rPr lang="en-US" sz="1500" dirty="0"/>
            </a:br>
            <a:r>
              <a:rPr lang="en-US" sz="1500" dirty="0"/>
              <a:t>PCB-mount connectors</a:t>
            </a:r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D36B34ED-CCD8-F3B9-E271-5C2DB88F25F5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>
            <a:normAutofit/>
          </a:bodyPr>
          <a:lstStyle/>
          <a:p>
            <a:r>
              <a:rPr lang="en-US" sz="1500" dirty="0"/>
              <a:t>Micro and hybrid</a:t>
            </a:r>
            <a:br>
              <a:rPr lang="en-US" sz="1500" dirty="0"/>
            </a:br>
            <a:r>
              <a:rPr lang="en-US" sz="1500" dirty="0"/>
              <a:t>flex assemblies</a:t>
            </a:r>
          </a:p>
        </p:txBody>
      </p:sp>
      <p:pic>
        <p:nvPicPr>
          <p:cNvPr id="8" name="Picture 7" descr="A picture containing text, items&#10;&#10;AI-generated content may be incorrect.">
            <a:extLst>
              <a:ext uri="{FF2B5EF4-FFF2-40B4-BE49-F238E27FC236}">
                <a16:creationId xmlns:a16="http://schemas.microsoft.com/office/drawing/2014/main" id="{8DAF4F98-91C4-0B96-D67B-688072639D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1" y="1581150"/>
            <a:ext cx="2469252" cy="2060453"/>
          </a:xfrm>
          <a:prstGeom prst="rect">
            <a:avLst/>
          </a:prstGeom>
        </p:spPr>
      </p:pic>
      <p:pic>
        <p:nvPicPr>
          <p:cNvPr id="10" name="Picture 9" descr="A close-up of a syringe&#10;&#10;AI-generated content may be incorrect.">
            <a:extLst>
              <a:ext uri="{FF2B5EF4-FFF2-40B4-BE49-F238E27FC236}">
                <a16:creationId xmlns:a16="http://schemas.microsoft.com/office/drawing/2014/main" id="{3978D022-1D5C-2C46-A694-D7BB599123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9001" y="2428911"/>
            <a:ext cx="1304146" cy="10068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36053E9-AF0A-AB97-F53E-3EDECF04AD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9176" y="2510701"/>
            <a:ext cx="1466645" cy="9251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A75EC5-4090-688F-365A-F0483C463D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0" y="1399179"/>
            <a:ext cx="1907278" cy="1354444"/>
          </a:xfrm>
          <a:prstGeom prst="rect">
            <a:avLst/>
          </a:prstGeom>
        </p:spPr>
      </p:pic>
      <p:pic>
        <p:nvPicPr>
          <p:cNvPr id="17" name="Picture 16" descr="A picture containing electronics&#10;&#10;AI-generated content may be incorrect.">
            <a:extLst>
              <a:ext uri="{FF2B5EF4-FFF2-40B4-BE49-F238E27FC236}">
                <a16:creationId xmlns:a16="http://schemas.microsoft.com/office/drawing/2014/main" id="{8ED0CBD5-AD09-760B-1711-D4602D8348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29200" y="1581234"/>
            <a:ext cx="1728515" cy="995340"/>
          </a:xfrm>
          <a:prstGeom prst="rect">
            <a:avLst/>
          </a:prstGeom>
        </p:spPr>
      </p:pic>
      <p:pic>
        <p:nvPicPr>
          <p:cNvPr id="19" name="Picture 18" descr="A picture containing indoor&#10;&#10;AI-generated content may be incorrect.">
            <a:extLst>
              <a:ext uri="{FF2B5EF4-FFF2-40B4-BE49-F238E27FC236}">
                <a16:creationId xmlns:a16="http://schemas.microsoft.com/office/drawing/2014/main" id="{906D1E8B-744A-EA40-E476-4F3EC9BE49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2099707"/>
            <a:ext cx="2178421" cy="1336098"/>
          </a:xfrm>
          <a:prstGeom prst="rect">
            <a:avLst/>
          </a:prstGeom>
        </p:spPr>
      </p:pic>
      <p:pic>
        <p:nvPicPr>
          <p:cNvPr id="21" name="Picture 20" descr="Logo&#10;&#10;AI-generated content may be incorrect.">
            <a:extLst>
              <a:ext uri="{FF2B5EF4-FFF2-40B4-BE49-F238E27FC236}">
                <a16:creationId xmlns:a16="http://schemas.microsoft.com/office/drawing/2014/main" id="{9340B360-D546-AE75-9175-129BC7AD261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0324" y="4157405"/>
            <a:ext cx="1345076" cy="84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4127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62483-76A0-1E99-ED0D-3360FDC146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Glenair Modular Micro-D (GMMD)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76A20E-75D3-215D-2DBE-DD6E5AA149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Signal · Power · RF · High-speed · Standard Micro-D footprint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86C78B-D8F4-AD1A-E63B-DB8ED63B71FC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High-speed twinax </a:t>
            </a:r>
            <a:br>
              <a:rPr lang="en-US" dirty="0"/>
            </a:br>
            <a:r>
              <a:rPr lang="en-US" dirty="0"/>
              <a:t>plus signal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C859C9-245A-E6E4-B743-0EED72E435E0}"/>
              </a:ext>
            </a:extLst>
          </p:cNvPr>
          <p:cNvSpPr>
            <a:spLocks noGrp="1"/>
          </p:cNvSpPr>
          <p:nvPr>
            <p:ph idx="14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RF coax plus signal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25BD93-CEBB-CA9E-A598-368C21B6187B}"/>
              </a:ext>
            </a:extLst>
          </p:cNvPr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Spring-loaded coax </a:t>
            </a:r>
            <a:br>
              <a:rPr lang="en-US" dirty="0"/>
            </a:br>
            <a:r>
              <a:rPr lang="en-US" dirty="0"/>
              <a:t>PCB termination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1266A1-2155-D085-F295-66FA165CB6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09" y="1340893"/>
            <a:ext cx="3388171" cy="2262450"/>
          </a:xfrm>
          <a:prstGeom prst="rect">
            <a:avLst/>
          </a:prstGeom>
        </p:spPr>
      </p:pic>
      <p:pic>
        <p:nvPicPr>
          <p:cNvPr id="14" name="Picture 13" descr="A picture containing suit&#10;&#10;AI-generated content may be incorrect.">
            <a:extLst>
              <a:ext uri="{FF2B5EF4-FFF2-40B4-BE49-F238E27FC236}">
                <a16:creationId xmlns:a16="http://schemas.microsoft.com/office/drawing/2014/main" id="{0D555805-96DF-A57F-FBA6-E5CB6612B8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4600" y="1316134"/>
            <a:ext cx="2563938" cy="1562934"/>
          </a:xfrm>
          <a:prstGeom prst="rect">
            <a:avLst/>
          </a:prstGeom>
        </p:spPr>
      </p:pic>
      <p:pic>
        <p:nvPicPr>
          <p:cNvPr id="16" name="Picture 15" descr="A picture containing indoor&#10;&#10;AI-generated content may be incorrect.">
            <a:extLst>
              <a:ext uri="{FF2B5EF4-FFF2-40B4-BE49-F238E27FC236}">
                <a16:creationId xmlns:a16="http://schemas.microsoft.com/office/drawing/2014/main" id="{5F389FBA-91B5-38EC-3DE5-A4DC345B3F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571769" y="2525040"/>
            <a:ext cx="1589218" cy="858177"/>
          </a:xfrm>
          <a:prstGeom prst="rect">
            <a:avLst/>
          </a:prstGeom>
        </p:spPr>
      </p:pic>
      <p:pic>
        <p:nvPicPr>
          <p:cNvPr id="18" name="Picture 17" descr="A picture containing set&#10;&#10;AI-generated content may be incorrect.">
            <a:extLst>
              <a:ext uri="{FF2B5EF4-FFF2-40B4-BE49-F238E27FC236}">
                <a16:creationId xmlns:a16="http://schemas.microsoft.com/office/drawing/2014/main" id="{BEDB884B-BD5E-9A23-C3EC-581076E8D2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800" y="2554731"/>
            <a:ext cx="1365395" cy="831927"/>
          </a:xfrm>
          <a:prstGeom prst="rect">
            <a:avLst/>
          </a:prstGeom>
        </p:spPr>
      </p:pic>
      <p:pic>
        <p:nvPicPr>
          <p:cNvPr id="20" name="Picture 19" descr="A picture containing indoor, silver&#10;&#10;AI-generated content may be incorrect.">
            <a:extLst>
              <a:ext uri="{FF2B5EF4-FFF2-40B4-BE49-F238E27FC236}">
                <a16:creationId xmlns:a16="http://schemas.microsoft.com/office/drawing/2014/main" id="{E9A9BABC-CF28-FFA0-F1CF-3BB777FDEE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4497" y="1792731"/>
            <a:ext cx="1264342" cy="874228"/>
          </a:xfrm>
          <a:prstGeom prst="rect">
            <a:avLst/>
          </a:prstGeom>
        </p:spPr>
      </p:pic>
      <p:pic>
        <p:nvPicPr>
          <p:cNvPr id="22" name="Picture 21" descr="A picture containing text, clipart, plate, tableware&#10;&#10;AI-generated content may be incorrect.">
            <a:extLst>
              <a:ext uri="{FF2B5EF4-FFF2-40B4-BE49-F238E27FC236}">
                <a16:creationId xmlns:a16="http://schemas.microsoft.com/office/drawing/2014/main" id="{408FEC5E-AA28-9F9A-46C5-3700E6D65E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0" y="4246548"/>
            <a:ext cx="852245" cy="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92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-up of a syringe&#10;&#10;AI-generated content may be incorrect.">
            <a:extLst>
              <a:ext uri="{FF2B5EF4-FFF2-40B4-BE49-F238E27FC236}">
                <a16:creationId xmlns:a16="http://schemas.microsoft.com/office/drawing/2014/main" id="{6F05BDAD-0BF3-E23C-B69A-E1A10FF59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81231">
            <a:off x="3517103" y="2124163"/>
            <a:ext cx="2341747" cy="16388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5F3EBA-D9C6-8091-DACB-4F88DD27D8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Nanominiature: QPL and Glenair Signature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A54BA-9DA7-31C4-4B88-04B20CF97D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Rectangular and circular designs · Nano TwistPin contacts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DE5EB7-2788-F1B2-0E3D-E7A8187BF8FE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smallest and lightest mil-spec connector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70E101-842D-12CF-5621-445AFE3B3348}"/>
              </a:ext>
            </a:extLst>
          </p:cNvPr>
          <p:cNvSpPr>
            <a:spLocks noGrp="1"/>
          </p:cNvSpPr>
          <p:nvPr>
            <p:ph idx="14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Nano pigtails and </a:t>
            </a:r>
            <a:br>
              <a:rPr lang="en-US" dirty="0"/>
            </a:br>
            <a:r>
              <a:rPr lang="en-US" dirty="0"/>
              <a:t>point-to-point jumpers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78A01D-56B2-FF0D-282B-DE1F95B77392}"/>
              </a:ext>
            </a:extLst>
          </p:cNvPr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Straight and right-angle nano PCB</a:t>
            </a:r>
          </a:p>
        </p:txBody>
      </p:sp>
      <p:pic>
        <p:nvPicPr>
          <p:cNvPr id="8" name="Picture 7" descr="A picture containing indoor&#10;&#10;AI-generated content may be incorrect.">
            <a:extLst>
              <a:ext uri="{FF2B5EF4-FFF2-40B4-BE49-F238E27FC236}">
                <a16:creationId xmlns:a16="http://schemas.microsoft.com/office/drawing/2014/main" id="{BD335102-63B2-8DA3-5D1C-71F287A773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0175"/>
            <a:ext cx="3124200" cy="2343150"/>
          </a:xfrm>
          <a:prstGeom prst="rect">
            <a:avLst/>
          </a:prstGeom>
        </p:spPr>
      </p:pic>
      <p:pic>
        <p:nvPicPr>
          <p:cNvPr id="14" name="Picture 13" descr="A picture containing electronics, black&#10;&#10;AI-generated content may be incorrect.">
            <a:extLst>
              <a:ext uri="{FF2B5EF4-FFF2-40B4-BE49-F238E27FC236}">
                <a16:creationId xmlns:a16="http://schemas.microsoft.com/office/drawing/2014/main" id="{6E009D1F-6E1A-A1B3-D89C-DE5B74A50F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0" y="2395573"/>
            <a:ext cx="1029468" cy="919119"/>
          </a:xfrm>
          <a:prstGeom prst="rect">
            <a:avLst/>
          </a:prstGeom>
        </p:spPr>
      </p:pic>
      <p:pic>
        <p:nvPicPr>
          <p:cNvPr id="16" name="Picture 15" descr="A close-up of a light bulb&#10;&#10;AI-generated content may be incorrect.">
            <a:extLst>
              <a:ext uri="{FF2B5EF4-FFF2-40B4-BE49-F238E27FC236}">
                <a16:creationId xmlns:a16="http://schemas.microsoft.com/office/drawing/2014/main" id="{B72FAA78-DFC9-91C4-DD3F-F01BD0A19C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6911" y="2403831"/>
            <a:ext cx="1025406" cy="1082319"/>
          </a:xfrm>
          <a:prstGeom prst="rect">
            <a:avLst/>
          </a:prstGeom>
        </p:spPr>
      </p:pic>
      <p:pic>
        <p:nvPicPr>
          <p:cNvPr id="18" name="Picture 17" descr="A close-up of a circuit board&#10;&#10;AI-generated content may be incorrect.">
            <a:extLst>
              <a:ext uri="{FF2B5EF4-FFF2-40B4-BE49-F238E27FC236}">
                <a16:creationId xmlns:a16="http://schemas.microsoft.com/office/drawing/2014/main" id="{2F42F6B7-AFE9-861F-FAFC-C8E538403E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5064" y="1696418"/>
            <a:ext cx="1531700" cy="727557"/>
          </a:xfrm>
          <a:prstGeom prst="rect">
            <a:avLst/>
          </a:prstGeom>
        </p:spPr>
      </p:pic>
      <p:pic>
        <p:nvPicPr>
          <p:cNvPr id="22" name="Picture 21" descr="A picture containing indoor, light, projector&#10;&#10;AI-generated content may be incorrect.">
            <a:extLst>
              <a:ext uri="{FF2B5EF4-FFF2-40B4-BE49-F238E27FC236}">
                <a16:creationId xmlns:a16="http://schemas.microsoft.com/office/drawing/2014/main" id="{DB24581B-C5CC-E02A-BABE-18343532E8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5343888">
            <a:off x="4179109" y="1482725"/>
            <a:ext cx="1214969" cy="1621612"/>
          </a:xfrm>
          <a:prstGeom prst="rect">
            <a:avLst/>
          </a:prstGeom>
        </p:spPr>
      </p:pic>
      <p:pic>
        <p:nvPicPr>
          <p:cNvPr id="24" name="Picture 23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1415C908-DE3A-878B-4152-11864FA383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569" y="4383617"/>
            <a:ext cx="2133600" cy="47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21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FFE9C-EE01-6299-1BCD-AA9297C997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Turnkey Cable and Conduit Assemblies</a:t>
            </a: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2068D865-0CFA-9075-35FC-E3B1AB2068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Built with Glenair signature wire and cable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6C8F1-4279-8502-73CC-47C3E486852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6680" y="3562350"/>
            <a:ext cx="2103120" cy="457200"/>
          </a:xfrm>
        </p:spPr>
        <p:txBody>
          <a:bodyPr>
            <a:noAutofit/>
          </a:bodyPr>
          <a:lstStyle/>
          <a:p>
            <a:r>
              <a:rPr lang="en-US" sz="1500" dirty="0"/>
              <a:t>MIL-STAR™ </a:t>
            </a:r>
            <a:br>
              <a:rPr lang="en-US" sz="1500" dirty="0"/>
            </a:br>
            <a:r>
              <a:rPr lang="en-US" sz="1500" dirty="0"/>
              <a:t>sensor/control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3EFC3D3-FA61-6804-FF1F-03BA2A91DE1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382520" y="3562350"/>
            <a:ext cx="2103120" cy="4572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1500" dirty="0" err="1"/>
              <a:t>SuperFlex</a:t>
            </a:r>
            <a:r>
              <a:rPr lang="en-US" sz="1500" dirty="0"/>
              <a:t>™</a:t>
            </a:r>
            <a:br>
              <a:rPr lang="en-US" sz="1500" dirty="0"/>
            </a:br>
            <a:r>
              <a:rPr lang="en-US" sz="1500" dirty="0"/>
              <a:t>integrated PCB flex, </a:t>
            </a:r>
            <a:br>
              <a:rPr lang="en-US" sz="1500" dirty="0"/>
            </a:br>
            <a:r>
              <a:rPr lang="en-US" sz="1500" dirty="0"/>
              <a:t>rigid, and optical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F087E78F-58CB-E6C4-9197-D9D90486CE33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58360" y="3562350"/>
            <a:ext cx="2103120" cy="4572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1500" dirty="0"/>
              <a:t>SpeedLine™</a:t>
            </a:r>
            <a:br>
              <a:rPr lang="en-US" sz="1500" dirty="0"/>
            </a:br>
            <a:r>
              <a:rPr lang="en-US" sz="1500" dirty="0"/>
              <a:t>high-speed </a:t>
            </a:r>
            <a:br>
              <a:rPr lang="en-US" sz="1500" dirty="0"/>
            </a:br>
            <a:r>
              <a:rPr lang="en-US" sz="1500" dirty="0"/>
              <a:t>controlled impedance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7035F-B002-6BBE-9242-30C2BDEDA75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934200" y="3562350"/>
            <a:ext cx="2103120" cy="457200"/>
          </a:xfrm>
        </p:spPr>
        <p:txBody>
          <a:bodyPr>
            <a:normAutofit/>
          </a:bodyPr>
          <a:lstStyle/>
          <a:p>
            <a:r>
              <a:rPr lang="en-US" sz="1500" dirty="0"/>
              <a:t>BluMark RF™</a:t>
            </a:r>
            <a:br>
              <a:rPr lang="en-US" sz="1500" dirty="0"/>
            </a:br>
            <a:r>
              <a:rPr lang="en-US" sz="1500" dirty="0"/>
              <a:t>high-frequency coax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CD990C-DEE2-E223-EF49-016CEA345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858" y="1684010"/>
            <a:ext cx="2043676" cy="17053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F12A87-6CB7-68E5-380C-C919568E2E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0612" y="1683385"/>
            <a:ext cx="2216243" cy="180276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4883174-241C-99A3-5866-9835FD4B64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25899" y="2409264"/>
            <a:ext cx="1135581" cy="1006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44D237-85C6-9D5B-6796-87F88827EE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8544" y="1937236"/>
            <a:ext cx="1230458" cy="10067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B1A0E9-781A-5DD9-E930-1D1EC3C77E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47873" y="1615149"/>
            <a:ext cx="1405302" cy="170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1963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D0B57-6BFE-85DD-BCC8-6AF1ECD16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1BC8C55-724A-AC7F-D556-9EA51F325E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9143999" cy="348614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4D60AF1-98E2-0465-3871-BDC608F690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3714751"/>
            <a:ext cx="7162800" cy="1428749"/>
          </a:xfrm>
        </p:spPr>
        <p:txBody>
          <a:bodyPr anchor="ctr" anchorCtr="0">
            <a:normAutofit fontScale="92500"/>
          </a:bodyPr>
          <a:lstStyle/>
          <a:p>
            <a:pPr>
              <a:lnSpc>
                <a:spcPts val="4800"/>
              </a:lnSpc>
            </a:pPr>
            <a:r>
              <a:rPr lang="en-US" sz="4800" dirty="0"/>
              <a:t>Innovative Wire Protection Connector Accessories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9F124A92-B223-D853-1D17-063AF3EF29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285750"/>
            <a:ext cx="1524000" cy="7395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056FBA-1E2E-B680-C068-47E66964FE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274" y="3943383"/>
            <a:ext cx="1240066" cy="10442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EB7C03-FF1F-BED1-C2C2-B58041E150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1980" y="1533421"/>
            <a:ext cx="3272020" cy="218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3025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A7F4F-5611-50C0-6919-2F2B676B3D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Environmental Connector Accessories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642A1-5829-C652-5806-114F6366C4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Auxiliary sealing and wire protection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DA8C44E-EA63-7C4B-EBD4-B1414D8634FB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ProSeal </a:t>
            </a:r>
            <a:br>
              <a:rPr lang="en-US" dirty="0"/>
            </a:br>
            <a:r>
              <a:rPr lang="en-US" dirty="0"/>
              <a:t>protective covers</a:t>
            </a:r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A2224955-6F55-856B-5964-910D03DDA509}"/>
              </a:ext>
            </a:extLst>
          </p:cNvPr>
          <p:cNvSpPr>
            <a:spLocks noGrp="1"/>
          </p:cNvSpPr>
          <p:nvPr>
            <p:ph idx="14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Heat- and cold-</a:t>
            </a:r>
            <a:br>
              <a:rPr lang="en-US" dirty="0"/>
            </a:br>
            <a:r>
              <a:rPr lang="en-US" dirty="0"/>
              <a:t>shrink boots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124E06A0-ECDE-2C10-D52F-F521A6C0FD4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961293" y="3638550"/>
            <a:ext cx="2103120" cy="4572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Conduit wire </a:t>
            </a:r>
            <a:br>
              <a:rPr lang="en-US" dirty="0"/>
            </a:br>
            <a:r>
              <a:rPr lang="en-US" dirty="0"/>
              <a:t>protection systems</a:t>
            </a:r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B4DFED00-F9D8-5BD6-CFCA-F723ACA93779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697877" y="3638550"/>
            <a:ext cx="2103120" cy="457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Wire and cable sealing backshells</a:t>
            </a:r>
          </a:p>
          <a:p>
            <a:endParaRPr lang="en-US" dirty="0"/>
          </a:p>
        </p:txBody>
      </p:sp>
      <p:pic>
        <p:nvPicPr>
          <p:cNvPr id="22" name="Picture 21" descr="A close-up of a light bulb&#10;&#10;AI-generated content may be incorrect.">
            <a:extLst>
              <a:ext uri="{FF2B5EF4-FFF2-40B4-BE49-F238E27FC236}">
                <a16:creationId xmlns:a16="http://schemas.microsoft.com/office/drawing/2014/main" id="{A45157BE-7C6A-290F-0BCD-DC56AEA87C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010896">
            <a:off x="2688962" y="1286896"/>
            <a:ext cx="1857926" cy="1239005"/>
          </a:xfrm>
          <a:prstGeom prst="rect">
            <a:avLst/>
          </a:prstGeom>
        </p:spPr>
      </p:pic>
      <p:pic>
        <p:nvPicPr>
          <p:cNvPr id="24" name="Picture 23" descr="A close-up of a syringe and a tube&#10;&#10;AI-generated content may be incorrect.">
            <a:extLst>
              <a:ext uri="{FF2B5EF4-FFF2-40B4-BE49-F238E27FC236}">
                <a16:creationId xmlns:a16="http://schemas.microsoft.com/office/drawing/2014/main" id="{1D3B8CD5-28BA-AF18-11CE-75CAEE967F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4600" y="2274743"/>
            <a:ext cx="1892573" cy="1162749"/>
          </a:xfrm>
          <a:prstGeom prst="rect">
            <a:avLst/>
          </a:prstGeom>
        </p:spPr>
      </p:pic>
      <p:pic>
        <p:nvPicPr>
          <p:cNvPr id="26" name="Picture 25" descr="A black camera lens&#10;&#10;AI-generated content may be incorrect.">
            <a:extLst>
              <a:ext uri="{FF2B5EF4-FFF2-40B4-BE49-F238E27FC236}">
                <a16:creationId xmlns:a16="http://schemas.microsoft.com/office/drawing/2014/main" id="{E2E47B39-70BB-67B0-4785-B4D1CB9F7D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3854" y="1800027"/>
            <a:ext cx="1134027" cy="949432"/>
          </a:xfrm>
          <a:prstGeom prst="rect">
            <a:avLst/>
          </a:prstGeom>
        </p:spPr>
      </p:pic>
      <p:pic>
        <p:nvPicPr>
          <p:cNvPr id="28" name="Picture 27" descr="A picture containing indoor, camera&#10;&#10;AI-generated content may be incorrect.">
            <a:extLst>
              <a:ext uri="{FF2B5EF4-FFF2-40B4-BE49-F238E27FC236}">
                <a16:creationId xmlns:a16="http://schemas.microsoft.com/office/drawing/2014/main" id="{50A7C452-F71F-D62D-ADF5-34474104D6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596" y="1612792"/>
            <a:ext cx="1550857" cy="1917915"/>
          </a:xfrm>
          <a:prstGeom prst="rect">
            <a:avLst/>
          </a:prstGeom>
        </p:spPr>
      </p:pic>
      <p:pic>
        <p:nvPicPr>
          <p:cNvPr id="30" name="Picture 29" descr="A close-up of a syringe&#10;&#10;AI-generated content may be incorrect.">
            <a:extLst>
              <a:ext uri="{FF2B5EF4-FFF2-40B4-BE49-F238E27FC236}">
                <a16:creationId xmlns:a16="http://schemas.microsoft.com/office/drawing/2014/main" id="{DA24B68E-0154-EFD3-6C87-8AFA1CCF18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9762" y="1686023"/>
            <a:ext cx="2386434" cy="1661086"/>
          </a:xfrm>
          <a:prstGeom prst="rect">
            <a:avLst/>
          </a:prstGeom>
        </p:spPr>
      </p:pic>
      <p:pic>
        <p:nvPicPr>
          <p:cNvPr id="32" name="Picture 31" descr="A close-up of a syringe&#10;&#10;AI-generated content may be incorrect.">
            <a:extLst>
              <a:ext uri="{FF2B5EF4-FFF2-40B4-BE49-F238E27FC236}">
                <a16:creationId xmlns:a16="http://schemas.microsoft.com/office/drawing/2014/main" id="{4DCF8B13-1212-72CC-42C1-E1347EB791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1677" y="2274743"/>
            <a:ext cx="1975923" cy="1222040"/>
          </a:xfrm>
          <a:prstGeom prst="rect">
            <a:avLst/>
          </a:prstGeom>
        </p:spPr>
      </p:pic>
      <p:pic>
        <p:nvPicPr>
          <p:cNvPr id="34" name="Picture 33" descr="A planet with rings around it&#10;&#10;AI-generated content may be incorrect.">
            <a:extLst>
              <a:ext uri="{FF2B5EF4-FFF2-40B4-BE49-F238E27FC236}">
                <a16:creationId xmlns:a16="http://schemas.microsoft.com/office/drawing/2014/main" id="{BEB8F41F-CD0D-F1E8-E1D3-424ED98215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6329" y="1354026"/>
            <a:ext cx="1789236" cy="1017614"/>
          </a:xfrm>
          <a:prstGeom prst="rect">
            <a:avLst/>
          </a:prstGeom>
        </p:spPr>
      </p:pic>
      <p:pic>
        <p:nvPicPr>
          <p:cNvPr id="36" name="Picture 35" descr="A picture containing shape&#10;&#10;AI-generated content may be incorrect.">
            <a:extLst>
              <a:ext uri="{FF2B5EF4-FFF2-40B4-BE49-F238E27FC236}">
                <a16:creationId xmlns:a16="http://schemas.microsoft.com/office/drawing/2014/main" id="{3428312C-D047-FE6E-C520-DF37632E023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754" y="4195960"/>
            <a:ext cx="986415" cy="83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5393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8349D-9D62-0168-742E-B0EFDFF526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Swing-Arm</a:t>
            </a:r>
            <a:r>
              <a:rPr lang="en-US" sz="3200" baseline="30000" dirty="0"/>
              <a:t>®</a:t>
            </a:r>
            <a:r>
              <a:rPr lang="en-US" sz="3200" dirty="0"/>
              <a:t> Cable Clamp EMI / RFI Backshell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409BC9-F0E1-F065-AB44-1B2BEDFA58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Articulating 3-in-1 strain relief and cable shield terminator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E4A487-F9BB-7326-C36A-755F80A1920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28600" y="3714750"/>
            <a:ext cx="2743200" cy="457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Drop-in follower </a:t>
            </a:r>
            <a:br>
              <a:rPr lang="en-US" dirty="0"/>
            </a:br>
            <a:r>
              <a:rPr lang="en-US" dirty="0"/>
              <a:t>version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57C2E6-F6B9-9DA2-08C6-E7ABA3DC90D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200169" y="3714750"/>
            <a:ext cx="2743200" cy="4572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Aluminum, composite, and stainless steel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7D5A5A-11B6-D7DD-3D6B-8AA9A436A66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172200" y="3714750"/>
            <a:ext cx="2743200" cy="4572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Shield sock </a:t>
            </a:r>
            <a:br>
              <a:rPr lang="en-US" dirty="0"/>
            </a:br>
            <a:r>
              <a:rPr lang="en-US" dirty="0"/>
              <a:t>assemblies</a:t>
            </a:r>
          </a:p>
        </p:txBody>
      </p:sp>
      <p:pic>
        <p:nvPicPr>
          <p:cNvPr id="8" name="Picture 7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026B5286-C969-A495-A813-0CDEC9068C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0800" y="4343406"/>
            <a:ext cx="2596414" cy="4868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4649B7-28AF-2F38-F589-0EEEB27D5B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8040" y="1126067"/>
            <a:ext cx="3599222" cy="2399480"/>
          </a:xfrm>
          <a:prstGeom prst="rect">
            <a:avLst/>
          </a:prstGeom>
        </p:spPr>
      </p:pic>
      <p:pic>
        <p:nvPicPr>
          <p:cNvPr id="12" name="Picture 11" descr="A close-up of a camera&#10;&#10;AI-generated content may be incorrect.">
            <a:extLst>
              <a:ext uri="{FF2B5EF4-FFF2-40B4-BE49-F238E27FC236}">
                <a16:creationId xmlns:a16="http://schemas.microsoft.com/office/drawing/2014/main" id="{BE0CEF8A-F6C4-E563-3F2C-51BA7DD2FC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477" y="1516353"/>
            <a:ext cx="2569541" cy="19830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FA98AAE-4BC3-219A-2174-C33A236EC2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0026" y="1188159"/>
            <a:ext cx="1910323" cy="263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6292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03CAD-7480-51EE-6C54-DD5FFC6B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C25252-E457-A90A-651D-8628CD8DB2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8600" y="3416299"/>
            <a:ext cx="8915400" cy="1119375"/>
          </a:xfrm>
        </p:spPr>
        <p:txBody>
          <a:bodyPr>
            <a:normAutofit fontScale="92500" lnSpcReduction="10000"/>
          </a:bodyPr>
          <a:lstStyle/>
          <a:p>
            <a:r>
              <a:rPr lang="en-US" sz="3800" dirty="0"/>
              <a:t>Unmanned and Collaborative Combat System Interconnect Solutions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E24D63-778D-F03E-9F1D-2F2E8257E4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8600" y="4476750"/>
            <a:ext cx="8686800" cy="381000"/>
          </a:xfrm>
        </p:spPr>
        <p:txBody>
          <a:bodyPr/>
          <a:lstStyle/>
          <a:p>
            <a:r>
              <a:rPr lang="en-US" dirty="0"/>
              <a:t>Connectors and Assemblies for Autonomous Battlespace Applications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ABEAF9-2825-BE0B-AFAE-0A9EF82ACA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492562">
            <a:off x="6315214" y="2216553"/>
            <a:ext cx="3511048" cy="1473909"/>
          </a:xfrm>
          <a:prstGeom prst="rect">
            <a:avLst/>
          </a:prstGeom>
        </p:spPr>
      </p:pic>
      <p:pic>
        <p:nvPicPr>
          <p:cNvPr id="6" name="Picture 5" descr="A close-up of a cell phone&#10;&#10;AI-generated content may be incorrect.">
            <a:extLst>
              <a:ext uri="{FF2B5EF4-FFF2-40B4-BE49-F238E27FC236}">
                <a16:creationId xmlns:a16="http://schemas.microsoft.com/office/drawing/2014/main" id="{A340CE76-3407-0604-9948-A6FF7D8EF5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874224"/>
            <a:ext cx="1434125" cy="101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167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2A9D9-EB3E-1A9D-7F0F-75933DC30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48A0C-D0E7-A5B1-C8CC-3123DBFF28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Turnkey Cable and Conduit Assemblies</a:t>
            </a: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EF06A1E8-F6D8-6EF6-DB03-7CA545D578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Built with Glenair signature wire and cable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E45FD-8EB3-FAA5-AD32-072EEEDEBE8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6680" y="3434810"/>
            <a:ext cx="2103120" cy="457200"/>
          </a:xfrm>
        </p:spPr>
        <p:txBody>
          <a:bodyPr>
            <a:normAutofit/>
          </a:bodyPr>
          <a:lstStyle/>
          <a:p>
            <a:r>
              <a:rPr lang="en-US" sz="1500" dirty="0" err="1"/>
              <a:t>FiberKing</a:t>
            </a:r>
            <a:r>
              <a:rPr lang="en-US" sz="1500" dirty="0"/>
              <a:t>™</a:t>
            </a:r>
            <a:br>
              <a:rPr lang="en-US" sz="1500" dirty="0"/>
            </a:br>
            <a:r>
              <a:rPr lang="en-US" sz="1500" dirty="0"/>
              <a:t>mil-aero fiber optic</a:t>
            </a:r>
          </a:p>
          <a:p>
            <a:endParaRPr lang="en-US" sz="1500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7D2C954-3CE5-F631-28D0-1BF28C1088E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382520" y="3434810"/>
            <a:ext cx="2103120" cy="4572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1500" dirty="0"/>
              <a:t>TurboFlex™ </a:t>
            </a:r>
            <a:br>
              <a:rPr lang="en-US" sz="1500" dirty="0"/>
            </a:br>
            <a:r>
              <a:rPr lang="en-US" sz="1500" dirty="0"/>
              <a:t>high-flexibility power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2A113DA-5EFE-4239-1053-448CAF6FED2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58360" y="3434810"/>
            <a:ext cx="2103120" cy="4572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1500" dirty="0" err="1"/>
              <a:t>SeaKing</a:t>
            </a:r>
            <a:r>
              <a:rPr lang="en-US" sz="1500" dirty="0"/>
              <a:t> </a:t>
            </a:r>
            <a:br>
              <a:rPr lang="en-US" sz="1500" dirty="0"/>
            </a:br>
            <a:r>
              <a:rPr lang="en-US" sz="1500" dirty="0"/>
              <a:t>10K psi subsea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B08377-1EF7-3B1A-51C6-1D0F1F4F8AB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934200" y="3434810"/>
            <a:ext cx="2103120" cy="457200"/>
          </a:xfrm>
        </p:spPr>
        <p:txBody>
          <a:bodyPr>
            <a:normAutofit/>
          </a:bodyPr>
          <a:lstStyle/>
          <a:p>
            <a:r>
              <a:rPr lang="en-US" sz="1500" dirty="0"/>
              <a:t>High-temp, </a:t>
            </a:r>
            <a:r>
              <a:rPr lang="en-US" sz="1500" dirty="0" err="1"/>
              <a:t>cryo</a:t>
            </a:r>
            <a:r>
              <a:rPr lang="en-US" sz="1500" dirty="0"/>
              <a:t>, gas tube, space-grade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FEE3EBD-DD10-D04B-97D0-FC55CA598A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657" y="2055702"/>
            <a:ext cx="2216243" cy="95256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163EEA-8F44-0AD1-E3EC-D37A237273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0224" y="1789846"/>
            <a:ext cx="2123587" cy="13399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D6BBEA1-D575-F179-A659-BD584DD3D0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0670" y="1823360"/>
            <a:ext cx="2134766" cy="14898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AD8A14-CFC9-A35A-E028-6106CB4F55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7319" y="1657350"/>
            <a:ext cx="1990001" cy="58207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91F7A84-0689-90F0-6BFD-B427FB3047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3458" y="1852182"/>
            <a:ext cx="1526422" cy="101761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C2A37A9-3F18-1F28-EBC4-418BD1A4C5E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2581718"/>
            <a:ext cx="1644629" cy="85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859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3C561-DAE1-9F3D-9ED9-EF669FE45C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MIL-STAR GS22759 Aerospace-Grade Wire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7EEF8A-1435-4F69-273E-7CB7ECCC4D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IAW SAE AS22759 batch testing and documentation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2CE3C0-C2BA-62AF-9CAA-F0C9C8E987D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28600" y="1581150"/>
            <a:ext cx="6477000" cy="2667000"/>
          </a:xfrm>
        </p:spPr>
        <p:txBody>
          <a:bodyPr>
            <a:normAutofit fontScale="92500"/>
          </a:bodyPr>
          <a:lstStyle/>
          <a:p>
            <a:r>
              <a:rPr lang="en-US" dirty="0"/>
              <a:t>Hookup wire and GS27500 multi-conductor cable</a:t>
            </a:r>
          </a:p>
          <a:p>
            <a:r>
              <a:rPr lang="en-US" dirty="0"/>
              <a:t>In-house crosslinked XL-ETFE</a:t>
            </a:r>
          </a:p>
          <a:p>
            <a:r>
              <a:rPr lang="en-US" dirty="0"/>
              <a:t>Low-fluoride space-grade PNs</a:t>
            </a:r>
          </a:p>
          <a:p>
            <a:r>
              <a:rPr lang="en-US" dirty="0"/>
              <a:t>Red plague-resistant 80µ silver plating</a:t>
            </a:r>
          </a:p>
          <a:p>
            <a:r>
              <a:rPr lang="en-US" dirty="0"/>
              <a:t>Signature lightweight braid PNs</a:t>
            </a:r>
          </a:p>
          <a:p>
            <a:r>
              <a:rPr lang="en-US" dirty="0"/>
              <a:t>In-stock availability, no minimums</a:t>
            </a:r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C56D902-41B1-31C2-5B5A-BF2AE16B7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9400" y="4424406"/>
            <a:ext cx="2225577" cy="4209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DF7D8D-A660-65F5-6320-C215545E4D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172200" y="1151989"/>
            <a:ext cx="2789398" cy="325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856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B40D4-0850-02F6-3DD7-DB394940F4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Connectorized Flex and Rigid-Flex Assemblies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216D80-F26E-0636-EAE9-7F14F57CA2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Integrated electrical and optical designs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832C15-8A42-72C0-9645-CC40A7ADE7C8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Flex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C560C96-655E-4BC3-4123-98A01E4CD63A}"/>
              </a:ext>
            </a:extLst>
          </p:cNvPr>
          <p:cNvSpPr>
            <a:spLocks noGrp="1"/>
          </p:cNvSpPr>
          <p:nvPr>
            <p:ph idx="14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Rigid flex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C6B02D-27E2-C752-CBF2-4B09B3FC1AB4}"/>
              </a:ext>
            </a:extLst>
          </p:cNvPr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Long length</a:t>
            </a:r>
          </a:p>
        </p:txBody>
      </p:sp>
      <p:pic>
        <p:nvPicPr>
          <p:cNvPr id="10" name="Picture 9" descr="A picture containing qr code&#10;&#10;AI-generated content may be incorrect.">
            <a:extLst>
              <a:ext uri="{FF2B5EF4-FFF2-40B4-BE49-F238E27FC236}">
                <a16:creationId xmlns:a16="http://schemas.microsoft.com/office/drawing/2014/main" id="{368CED2F-9F5D-A605-A0F9-F1E1704CB8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4269159"/>
            <a:ext cx="2057400" cy="646499"/>
          </a:xfrm>
          <a:prstGeom prst="rect">
            <a:avLst/>
          </a:prstGeom>
        </p:spPr>
      </p:pic>
      <p:pic>
        <p:nvPicPr>
          <p:cNvPr id="12" name="Picture 11" descr="A picture containing text, electronics&#10;&#10;AI-generated content may be incorrect.">
            <a:extLst>
              <a:ext uri="{FF2B5EF4-FFF2-40B4-BE49-F238E27FC236}">
                <a16:creationId xmlns:a16="http://schemas.microsoft.com/office/drawing/2014/main" id="{3F095524-57FB-3220-1BB9-76E40D84C4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65" y="1532533"/>
            <a:ext cx="3062735" cy="2181345"/>
          </a:xfrm>
          <a:prstGeom prst="rect">
            <a:avLst/>
          </a:prstGeom>
        </p:spPr>
      </p:pic>
      <p:pic>
        <p:nvPicPr>
          <p:cNvPr id="14" name="Picture 13" descr="A close-up of a fire extinguisher&#10;&#10;AI-generated content may be incorrect.">
            <a:extLst>
              <a:ext uri="{FF2B5EF4-FFF2-40B4-BE49-F238E27FC236}">
                <a16:creationId xmlns:a16="http://schemas.microsoft.com/office/drawing/2014/main" id="{90886ADD-CE1E-CD38-BB6D-D22FAD79C3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643074" y="1649329"/>
            <a:ext cx="4009380" cy="1916483"/>
          </a:xfrm>
          <a:prstGeom prst="rect">
            <a:avLst/>
          </a:prstGeom>
        </p:spPr>
      </p:pic>
      <p:pic>
        <p:nvPicPr>
          <p:cNvPr id="16" name="Picture 15" descr="A picture containing knife&#10;&#10;AI-generated content may be incorrect.">
            <a:extLst>
              <a:ext uri="{FF2B5EF4-FFF2-40B4-BE49-F238E27FC236}">
                <a16:creationId xmlns:a16="http://schemas.microsoft.com/office/drawing/2014/main" id="{75BD17C9-CA74-76D3-6DFF-6325018CD4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2800" y="1759585"/>
            <a:ext cx="2144451" cy="18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668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99E89-66AD-53FD-8467-2C5C56DCB5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Fiber Optic Wire, Cable, and Harnesses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7EC7D-BF0F-0BF3-69DA-F931775E87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Lightweight · High datarate · EMI / RFI immunity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B74924-5881-3729-CE68-54C9E5DE7116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Rugged overmolded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C3FAD1-836E-160A-2211-3143AB3D990B}"/>
              </a:ext>
            </a:extLst>
          </p:cNvPr>
          <p:cNvSpPr>
            <a:spLocks noGrp="1"/>
          </p:cNvSpPr>
          <p:nvPr>
            <p:ph idx="14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Inside-the-box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16B4DC-344C-3640-62A4-13224BE5FB22}"/>
              </a:ext>
            </a:extLst>
          </p:cNvPr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High-density MT</a:t>
            </a:r>
          </a:p>
        </p:txBody>
      </p:sp>
      <p:pic>
        <p:nvPicPr>
          <p:cNvPr id="10" name="Picture 9" descr="Icon&#10;&#10;AI-generated content may be incorrect.">
            <a:extLst>
              <a:ext uri="{FF2B5EF4-FFF2-40B4-BE49-F238E27FC236}">
                <a16:creationId xmlns:a16="http://schemas.microsoft.com/office/drawing/2014/main" id="{249093B9-EB08-52C8-B9B9-213CD4144E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3225" y="4283785"/>
            <a:ext cx="1904501" cy="567175"/>
          </a:xfrm>
          <a:prstGeom prst="rect">
            <a:avLst/>
          </a:prstGeom>
        </p:spPr>
      </p:pic>
      <p:pic>
        <p:nvPicPr>
          <p:cNvPr id="12" name="Picture 11" descr="A picture containing connector&#10;&#10;AI-generated content may be incorrect.">
            <a:extLst>
              <a:ext uri="{FF2B5EF4-FFF2-40B4-BE49-F238E27FC236}">
                <a16:creationId xmlns:a16="http://schemas.microsoft.com/office/drawing/2014/main" id="{EFC23A4F-DE57-8379-7B9C-42A39A855E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9988" y="1910966"/>
            <a:ext cx="2225358" cy="144648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AB0CD54-33E6-FA08-2C76-37E6EA862D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654" y="1879180"/>
            <a:ext cx="2890838" cy="1478269"/>
          </a:xfrm>
          <a:prstGeom prst="rect">
            <a:avLst/>
          </a:prstGeom>
        </p:spPr>
      </p:pic>
      <p:pic>
        <p:nvPicPr>
          <p:cNvPr id="18" name="Picture 17" descr="A close-up of a stethoscope and a stethoscope&#10;&#10;AI-generated content may be incorrect.">
            <a:extLst>
              <a:ext uri="{FF2B5EF4-FFF2-40B4-BE49-F238E27FC236}">
                <a16:creationId xmlns:a16="http://schemas.microsoft.com/office/drawing/2014/main" id="{C5DC7FD2-C1BC-44F1-3DD8-AD060759CA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7062" y="1809750"/>
            <a:ext cx="3395464" cy="133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708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F5ACAAC-0420-6860-7EAB-FC45F7538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544955"/>
            <a:ext cx="9144000" cy="23506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65BEDE-32D1-FF06-9537-9292505902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High-Speed Controlled-Impedance Cables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E29403-A5B3-6A7A-8B92-7F1D5F127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Turnkey assemblies optimized for 10Gb Ethernet and other </a:t>
            </a:r>
            <a:br>
              <a:rPr lang="en-US" dirty="0"/>
            </a:br>
            <a:r>
              <a:rPr lang="en-US" dirty="0"/>
              <a:t>high-datarate protocols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25C490-4154-9F7E-B410-CF245967F51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43000" y="3638550"/>
            <a:ext cx="2743200" cy="457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VersaLink™ differential twinax assemblies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BB37E7-323D-9C7B-A79B-E10CB116A5F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952999" y="3638550"/>
            <a:ext cx="3906699" cy="4572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/>
              <a:t>El Ochito</a:t>
            </a:r>
            <a:r>
              <a:rPr lang="en-US" baseline="30000" dirty="0"/>
              <a:t>®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octaxial assemblies</a:t>
            </a:r>
          </a:p>
        </p:txBody>
      </p:sp>
      <p:pic>
        <p:nvPicPr>
          <p:cNvPr id="8" name="Picture 7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3E02B801-D128-B313-B74E-2D282D7415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4328758"/>
            <a:ext cx="1696899" cy="52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7189"/>
      </p:ext>
    </p:extLst>
  </p:cSld>
  <p:clrMapOvr>
    <a:masterClrMapping/>
  </p:clrMapOvr>
</p:sld>
</file>

<file path=ppt/theme/theme1.xml><?xml version="1.0" encoding="utf-8"?>
<a:theme xmlns:a="http://schemas.openxmlformats.org/drawingml/2006/main" name="Glenair Presentation Template new 20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HD Template.potx" id="{3126EACA-479A-4ECF-8ED7-5A97C8DECEFC}" vid="{31288579-2967-4CC8-B7D2-F88B0226ECFC}"/>
    </a:ext>
  </a:extLst>
</a:theme>
</file>

<file path=ppt/theme/theme2.xml><?xml version="1.0" encoding="utf-8"?>
<a:theme xmlns:a="http://schemas.openxmlformats.org/drawingml/2006/main" name="Glenair PowerPoint Template 202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HD Template.potx" id="{586F1E11-AEB7-4D72-96E2-3DC904A612BF}" vid="{955A89E1-BA82-480A-8AD5-A841E3C0F83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61A26D34731B4E92F7742BCF738614" ma:contentTypeVersion="12" ma:contentTypeDescription="Create a new document." ma:contentTypeScope="" ma:versionID="c155c4f3efd546043da97f46ad5b2641">
  <xsd:schema xmlns:xsd="http://www.w3.org/2001/XMLSchema" xmlns:xs="http://www.w3.org/2001/XMLSchema" xmlns:p="http://schemas.microsoft.com/office/2006/metadata/properties" xmlns:ns2="2fca4bd5-1fd6-4a45-884f-8667c18eb7c3" xmlns:ns3="54246679-1d93-42fe-84f4-0635d8bba066" targetNamespace="http://schemas.microsoft.com/office/2006/metadata/properties" ma:root="true" ma:fieldsID="85c33d651378da956ddbb5bdf0e2a77b" ns2:_="" ns3:_="">
    <xsd:import namespace="2fca4bd5-1fd6-4a45-884f-8667c18eb7c3"/>
    <xsd:import namespace="54246679-1d93-42fe-84f4-0635d8bba0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ca4bd5-1fd6-4a45-884f-8667c18eb7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a245680-6bb9-48b0-81a4-c89a98a187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246679-1d93-42fe-84f4-0635d8bba066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b2b9346-4a60-4ec2-8e1f-eccec2d2569f}" ma:internalName="TaxCatchAll" ma:showField="CatchAllData" ma:web="54246679-1d93-42fe-84f4-0635d8bba06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4246679-1d93-42fe-84f4-0635d8bba066" xsi:nil="true"/>
    <lcf76f155ced4ddcb4097134ff3c332f xmlns="2fca4bd5-1fd6-4a45-884f-8667c18eb7c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83B2BEF-EEE1-4D4A-B760-DE42832615BC}"/>
</file>

<file path=customXml/itemProps2.xml><?xml version="1.0" encoding="utf-8"?>
<ds:datastoreItem xmlns:ds="http://schemas.openxmlformats.org/officeDocument/2006/customXml" ds:itemID="{DC1A0AC1-9D4F-495F-973C-35D865EBA9E1}"/>
</file>

<file path=customXml/itemProps3.xml><?xml version="1.0" encoding="utf-8"?>
<ds:datastoreItem xmlns:ds="http://schemas.openxmlformats.org/officeDocument/2006/customXml" ds:itemID="{5640B8BA-ED90-42F3-B2E6-516AA195A1F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1461</TotalTime>
  <Words>1242</Words>
  <Application>Microsoft Office PowerPoint</Application>
  <PresentationFormat>On-screen Show (16:9)</PresentationFormat>
  <Paragraphs>260</Paragraphs>
  <Slides>43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54" baseType="lpstr">
      <vt:lpstr>Franklin Gothic Medium</vt:lpstr>
      <vt:lpstr>Wingdings</vt:lpstr>
      <vt:lpstr>Calibri</vt:lpstr>
      <vt:lpstr>Verdana</vt:lpstr>
      <vt:lpstr>Bahnschrift SemiBold</vt:lpstr>
      <vt:lpstr>Bahnschrift</vt:lpstr>
      <vt:lpstr>Bahnschrift SemiCondensed</vt:lpstr>
      <vt:lpstr>Arial</vt:lpstr>
      <vt:lpstr>Times New Roman</vt:lpstr>
      <vt:lpstr>Glenair Presentation Template new 2015</vt:lpstr>
      <vt:lpstr>Glenair PowerPoint Template 2026</vt:lpstr>
      <vt:lpstr>PowerPoint Presentation</vt:lpstr>
      <vt:lpstr>Mission-Critical Interconnect Solutions</vt:lpstr>
      <vt:lpstr>PowerPoint Presentation</vt:lpstr>
      <vt:lpstr>Turnkey Cable and Conduit Assemblies</vt:lpstr>
      <vt:lpstr>Turnkey Cable and Conduit Assemblies</vt:lpstr>
      <vt:lpstr>MIL-STAR GS22759 Aerospace-Grade Wire</vt:lpstr>
      <vt:lpstr>Connectorized Flex and Rigid-Flex Assemblies</vt:lpstr>
      <vt:lpstr>Fiber Optic Wire, Cable, and Harnesses</vt:lpstr>
      <vt:lpstr>High-Speed Controlled-Impedance Cables</vt:lpstr>
      <vt:lpstr>RF / Microwave Interconnect Assemblies</vt:lpstr>
      <vt:lpstr>SeaKing™ High-Pressure Subsea Connectors</vt:lpstr>
      <vt:lpstr>The TurboFlex® Ecosystem: High-Power Cables, Contacts, Connectors, and Assemblies</vt:lpstr>
      <vt:lpstr>PowerPoint Presentation</vt:lpstr>
      <vt:lpstr>EMI / RFI and Transient Voltage Filters</vt:lpstr>
      <vt:lpstr>Rugged Fiber Optic Interconnect Systems</vt:lpstr>
      <vt:lpstr>Lightweight Microfilament EMI Shielding</vt:lpstr>
      <vt:lpstr>HighFlex Grounding Conductors</vt:lpstr>
      <vt:lpstr>Band-Master ATS®</vt:lpstr>
      <vt:lpstr>PowerPoint Presentation</vt:lpstr>
      <vt:lpstr>Series 806 Mil-Aero</vt:lpstr>
      <vt:lpstr>Mighty Mouse Connectors and Cables</vt:lpstr>
      <vt:lpstr>Series 79 Micro-Crimp Rectangular</vt:lpstr>
      <vt:lpstr>Series 882 SuperFly® Datalink Nano Miniature</vt:lpstr>
      <vt:lpstr>PowerPoint Presentation</vt:lpstr>
      <vt:lpstr>SuperNine “Better-than-QPL” Mil-Qualified</vt:lpstr>
      <vt:lpstr>SuperNine “Better-than-QPL” Mil-Qualified</vt:lpstr>
      <vt:lpstr>Glass-to-Metal Sealed Hermetic Connectors</vt:lpstr>
      <vt:lpstr>CODE RED Hermetic Connectors</vt:lpstr>
      <vt:lpstr>ThermaRex™ </vt:lpstr>
      <vt:lpstr>Missile Launch Interconnect Solutions</vt:lpstr>
      <vt:lpstr>PowerPoint Presentation</vt:lpstr>
      <vt:lpstr>AlphaLink</vt:lpstr>
      <vt:lpstr>MIL-DTL-55302 Type Board and I/O-to-Board Connectors</vt:lpstr>
      <vt:lpstr>VITA 66.1 Backplane Connectors</vt:lpstr>
      <vt:lpstr>LRM Brush Contact BackplaneConnectors</vt:lpstr>
      <vt:lpstr>HD Stacker High-Density Board-to-Board</vt:lpstr>
      <vt:lpstr>Micro-D Subminiature: QPL and Glenair Signature</vt:lpstr>
      <vt:lpstr>Glenair Modular Micro-D (GMMD)</vt:lpstr>
      <vt:lpstr>Nanominiature: QPL and Glenair Signature</vt:lpstr>
      <vt:lpstr>PowerPoint Presentation</vt:lpstr>
      <vt:lpstr>Environmental Connector Accessories</vt:lpstr>
      <vt:lpstr>Swing-Arm® Cable Clamp EMI / RFI Backshell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mborgsdorf</dc:creator>
  <cp:lastModifiedBy>Mike Borgsdorf</cp:lastModifiedBy>
  <cp:revision>83</cp:revision>
  <cp:lastPrinted>2026-08-12T15:52:02Z</cp:lastPrinted>
  <dcterms:created xsi:type="dcterms:W3CDTF">2015-11-16T22:17:20Z</dcterms:created>
  <dcterms:modified xsi:type="dcterms:W3CDTF">2026-08-14T22:05:26Z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0x0101001D61A26D34731B4E92F7742BCF738614</vt:lpwstr>
  </property>
</Properties>
</file>