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tiff" ContentType="image/tiff"/>
  <Default Extension="rels" ContentType="application/vnd.openxmlformats-package.relationships+xml"/>
  <Default Extension="wdp" ContentType="image/vnd.ms-photo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  <p:sldMasterId id="2147483686" r:id="rId3"/>
  </p:sldMasterIdLst>
  <p:notesMasterIdLst>
    <p:notesMasterId r:id="rId86"/>
  </p:notesMasterIdLst>
  <p:handoutMasterIdLst>
    <p:handoutMasterId r:id="rId87"/>
  </p:handoutMasterIdLst>
  <p:sldIdLst>
    <p:sldId id="373" r:id="rId4"/>
    <p:sldId id="391" r:id="rId5"/>
    <p:sldId id="392" r:id="rId6"/>
    <p:sldId id="482" r:id="rId7"/>
    <p:sldId id="381" r:id="rId8"/>
    <p:sldId id="483" r:id="rId9"/>
    <p:sldId id="428" r:id="rId10"/>
    <p:sldId id="449" r:id="rId11"/>
    <p:sldId id="382" r:id="rId12"/>
    <p:sldId id="419" r:id="rId13"/>
    <p:sldId id="420" r:id="rId14"/>
    <p:sldId id="421" r:id="rId15"/>
    <p:sldId id="422" r:id="rId16"/>
    <p:sldId id="442" r:id="rId17"/>
    <p:sldId id="447" r:id="rId18"/>
    <p:sldId id="448" r:id="rId19"/>
    <p:sldId id="444" r:id="rId20"/>
    <p:sldId id="445" r:id="rId21"/>
    <p:sldId id="383" r:id="rId22"/>
    <p:sldId id="424" r:id="rId23"/>
    <p:sldId id="425" r:id="rId24"/>
    <p:sldId id="426" r:id="rId25"/>
    <p:sldId id="427" r:id="rId26"/>
    <p:sldId id="453" r:id="rId27"/>
    <p:sldId id="454" r:id="rId28"/>
    <p:sldId id="461" r:id="rId29"/>
    <p:sldId id="464" r:id="rId30"/>
    <p:sldId id="429" r:id="rId31"/>
    <p:sldId id="430" r:id="rId32"/>
    <p:sldId id="431" r:id="rId33"/>
    <p:sldId id="481" r:id="rId34"/>
    <p:sldId id="458" r:id="rId35"/>
    <p:sldId id="384" r:id="rId36"/>
    <p:sldId id="459" r:id="rId37"/>
    <p:sldId id="462" r:id="rId38"/>
    <p:sldId id="405" r:id="rId39"/>
    <p:sldId id="406" r:id="rId40"/>
    <p:sldId id="408" r:id="rId41"/>
    <p:sldId id="410" r:id="rId42"/>
    <p:sldId id="411" r:id="rId43"/>
    <p:sldId id="463" r:id="rId44"/>
    <p:sldId id="465" r:id="rId45"/>
    <p:sldId id="432" r:id="rId46"/>
    <p:sldId id="433" r:id="rId47"/>
    <p:sldId id="457" r:id="rId48"/>
    <p:sldId id="385" r:id="rId49"/>
    <p:sldId id="466" r:id="rId50"/>
    <p:sldId id="467" r:id="rId51"/>
    <p:sldId id="446" r:id="rId52"/>
    <p:sldId id="468" r:id="rId53"/>
    <p:sldId id="478" r:id="rId54"/>
    <p:sldId id="415" r:id="rId55"/>
    <p:sldId id="416" r:id="rId56"/>
    <p:sldId id="469" r:id="rId57"/>
    <p:sldId id="390" r:id="rId58"/>
    <p:sldId id="479" r:id="rId59"/>
    <p:sldId id="480" r:id="rId60"/>
    <p:sldId id="450" r:id="rId61"/>
    <p:sldId id="401" r:id="rId62"/>
    <p:sldId id="402" r:id="rId63"/>
    <p:sldId id="403" r:id="rId64"/>
    <p:sldId id="388" r:id="rId65"/>
    <p:sldId id="470" r:id="rId66"/>
    <p:sldId id="471" r:id="rId67"/>
    <p:sldId id="472" r:id="rId68"/>
    <p:sldId id="438" r:id="rId69"/>
    <p:sldId id="386" r:id="rId70"/>
    <p:sldId id="393" r:id="rId71"/>
    <p:sldId id="394" r:id="rId72"/>
    <p:sldId id="397" r:id="rId73"/>
    <p:sldId id="484" r:id="rId74"/>
    <p:sldId id="395" r:id="rId75"/>
    <p:sldId id="451" r:id="rId76"/>
    <p:sldId id="474" r:id="rId77"/>
    <p:sldId id="389" r:id="rId78"/>
    <p:sldId id="473" r:id="rId79"/>
    <p:sldId id="475" r:id="rId80"/>
    <p:sldId id="387" r:id="rId81"/>
    <p:sldId id="477" r:id="rId82"/>
    <p:sldId id="476" r:id="rId83"/>
    <p:sldId id="440" r:id="rId84"/>
    <p:sldId id="289" r:id="rId85"/>
  </p:sldIdLst>
  <p:sldSz cx="14630400" cy="8229600"/>
  <p:notesSz cx="7315200" cy="9601200"/>
  <p:defaultTextStyle>
    <a:defPPr>
      <a:defRPr lang="en-US"/>
    </a:defPPr>
    <a:lvl1pPr algn="l" defTabSz="1304925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charset="0"/>
        <a:ea typeface="+mn-ea"/>
        <a:cs typeface="+mn-cs"/>
      </a:defRPr>
    </a:lvl1pPr>
    <a:lvl2pPr marL="652463" indent="-195263" algn="l" defTabSz="1304925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charset="0"/>
        <a:ea typeface="+mn-ea"/>
        <a:cs typeface="+mn-cs"/>
      </a:defRPr>
    </a:lvl2pPr>
    <a:lvl3pPr marL="1304925" indent="-390525" algn="l" defTabSz="1304925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charset="0"/>
        <a:ea typeface="+mn-ea"/>
        <a:cs typeface="+mn-cs"/>
      </a:defRPr>
    </a:lvl3pPr>
    <a:lvl4pPr marL="1958975" indent="-587375" algn="l" defTabSz="1304925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charset="0"/>
        <a:ea typeface="+mn-ea"/>
        <a:cs typeface="+mn-cs"/>
      </a:defRPr>
    </a:lvl4pPr>
    <a:lvl5pPr marL="2611438" indent="-782638" algn="l" defTabSz="1304925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E2405"/>
    <a:srgbClr val="7895A4"/>
    <a:srgbClr val="0C6C99"/>
    <a:srgbClr val="A71D2A"/>
    <a:srgbClr val="CA2E3D"/>
    <a:srgbClr val="FBD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1" autoAdjust="0"/>
    <p:restoredTop sz="77318" autoAdjust="0"/>
  </p:normalViewPr>
  <p:slideViewPr>
    <p:cSldViewPr>
      <p:cViewPr varScale="1">
        <p:scale>
          <a:sx n="87" d="100"/>
          <a:sy n="87" d="100"/>
        </p:scale>
        <p:origin x="-528" y="-104"/>
      </p:cViewPr>
      <p:guideLst>
        <p:guide orient="horz" pos="2592"/>
        <p:guide pos="46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5142"/>
    </p:cViewPr>
  </p:sorterViewPr>
  <p:notesViewPr>
    <p:cSldViewPr>
      <p:cViewPr varScale="1">
        <p:scale>
          <a:sx n="85" d="100"/>
          <a:sy n="85" d="100"/>
        </p:scale>
        <p:origin x="-3024" y="-9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Master" Target="slideMasters/slideMaster3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70" Type="http://schemas.openxmlformats.org/officeDocument/2006/relationships/slide" Target="slides/slide67.xml"/><Relationship Id="rId71" Type="http://schemas.openxmlformats.org/officeDocument/2006/relationships/slide" Target="slides/slide68.xml"/><Relationship Id="rId72" Type="http://schemas.openxmlformats.org/officeDocument/2006/relationships/slide" Target="slides/slide69.xml"/><Relationship Id="rId73" Type="http://schemas.openxmlformats.org/officeDocument/2006/relationships/slide" Target="slides/slide70.xml"/><Relationship Id="rId74" Type="http://schemas.openxmlformats.org/officeDocument/2006/relationships/slide" Target="slides/slide71.xml"/><Relationship Id="rId75" Type="http://schemas.openxmlformats.org/officeDocument/2006/relationships/slide" Target="slides/slide72.xml"/><Relationship Id="rId76" Type="http://schemas.openxmlformats.org/officeDocument/2006/relationships/slide" Target="slides/slide73.xml"/><Relationship Id="rId77" Type="http://schemas.openxmlformats.org/officeDocument/2006/relationships/slide" Target="slides/slide74.xml"/><Relationship Id="rId78" Type="http://schemas.openxmlformats.org/officeDocument/2006/relationships/slide" Target="slides/slide75.xml"/><Relationship Id="rId79" Type="http://schemas.openxmlformats.org/officeDocument/2006/relationships/slide" Target="slides/slide76.xml"/><Relationship Id="rId90" Type="http://schemas.openxmlformats.org/officeDocument/2006/relationships/viewProps" Target="viewProps.xml"/><Relationship Id="rId91" Type="http://schemas.openxmlformats.org/officeDocument/2006/relationships/theme" Target="theme/theme1.xml"/><Relationship Id="rId92" Type="http://schemas.openxmlformats.org/officeDocument/2006/relationships/tableStyles" Target="tableStyles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60" Type="http://schemas.openxmlformats.org/officeDocument/2006/relationships/slide" Target="slides/slide57.xml"/><Relationship Id="rId61" Type="http://schemas.openxmlformats.org/officeDocument/2006/relationships/slide" Target="slides/slide58.xml"/><Relationship Id="rId62" Type="http://schemas.openxmlformats.org/officeDocument/2006/relationships/slide" Target="slides/slide59.xml"/><Relationship Id="rId63" Type="http://schemas.openxmlformats.org/officeDocument/2006/relationships/slide" Target="slides/slide60.xml"/><Relationship Id="rId64" Type="http://schemas.openxmlformats.org/officeDocument/2006/relationships/slide" Target="slides/slide61.xml"/><Relationship Id="rId65" Type="http://schemas.openxmlformats.org/officeDocument/2006/relationships/slide" Target="slides/slide62.xml"/><Relationship Id="rId66" Type="http://schemas.openxmlformats.org/officeDocument/2006/relationships/slide" Target="slides/slide63.xml"/><Relationship Id="rId67" Type="http://schemas.openxmlformats.org/officeDocument/2006/relationships/slide" Target="slides/slide64.xml"/><Relationship Id="rId68" Type="http://schemas.openxmlformats.org/officeDocument/2006/relationships/slide" Target="slides/slide65.xml"/><Relationship Id="rId69" Type="http://schemas.openxmlformats.org/officeDocument/2006/relationships/slide" Target="slides/slide66.xml"/><Relationship Id="rId80" Type="http://schemas.openxmlformats.org/officeDocument/2006/relationships/slide" Target="slides/slide77.xml"/><Relationship Id="rId81" Type="http://schemas.openxmlformats.org/officeDocument/2006/relationships/slide" Target="slides/slide78.xml"/><Relationship Id="rId82" Type="http://schemas.openxmlformats.org/officeDocument/2006/relationships/slide" Target="slides/slide79.xml"/><Relationship Id="rId83" Type="http://schemas.openxmlformats.org/officeDocument/2006/relationships/slide" Target="slides/slide80.xml"/><Relationship Id="rId84" Type="http://schemas.openxmlformats.org/officeDocument/2006/relationships/slide" Target="slides/slide81.xml"/><Relationship Id="rId85" Type="http://schemas.openxmlformats.org/officeDocument/2006/relationships/slide" Target="slides/slide82.xml"/><Relationship Id="rId86" Type="http://schemas.openxmlformats.org/officeDocument/2006/relationships/notesMaster" Target="notesMasters/notesMaster1.xml"/><Relationship Id="rId87" Type="http://schemas.openxmlformats.org/officeDocument/2006/relationships/handoutMaster" Target="handoutMasters/handoutMaster1.xml"/><Relationship Id="rId88" Type="http://schemas.openxmlformats.org/officeDocument/2006/relationships/printerSettings" Target="printerSettings/printerSettings1.bin"/><Relationship Id="rId8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B5A966-C7A2-49BC-8F65-3CCC95C7E602}" type="datetimeFigureOut">
              <a:rPr lang="en-US" smtClean="0"/>
              <a:pPr/>
              <a:t>6/12/12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5649EC-7BB9-4120-813A-4A40FCF2811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6733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70238" cy="479425"/>
          </a:xfrm>
          <a:prstGeom prst="rect">
            <a:avLst/>
          </a:prstGeom>
        </p:spPr>
        <p:txBody>
          <a:bodyPr vert="horz" lIns="96650" tIns="48325" rIns="96650" bIns="48325" rtlCol="0"/>
          <a:lstStyle>
            <a:lvl1pPr algn="l" defTabSz="1306220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375" y="0"/>
            <a:ext cx="3170238" cy="479425"/>
          </a:xfrm>
          <a:prstGeom prst="rect">
            <a:avLst/>
          </a:prstGeom>
        </p:spPr>
        <p:txBody>
          <a:bodyPr vert="horz" lIns="96650" tIns="48325" rIns="96650" bIns="48325" rtlCol="0"/>
          <a:lstStyle>
            <a:lvl1pPr algn="r" defTabSz="1306220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D0DFB134-4E62-4185-A28B-B7ADA5E58866}" type="datetimeFigureOut">
              <a:rPr lang="en-US"/>
              <a:pPr>
                <a:defRPr/>
              </a:pPr>
              <a:t>6/12/12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0" tIns="48325" rIns="96650" bIns="48325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838" y="4560888"/>
            <a:ext cx="5851525" cy="4319587"/>
          </a:xfrm>
          <a:prstGeom prst="rect">
            <a:avLst/>
          </a:prstGeom>
        </p:spPr>
        <p:txBody>
          <a:bodyPr vert="horz" lIns="96650" tIns="48325" rIns="96650" bIns="48325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20188"/>
            <a:ext cx="3170238" cy="479425"/>
          </a:xfrm>
          <a:prstGeom prst="rect">
            <a:avLst/>
          </a:prstGeom>
        </p:spPr>
        <p:txBody>
          <a:bodyPr vert="horz" lIns="96650" tIns="48325" rIns="96650" bIns="48325" rtlCol="0" anchor="b"/>
          <a:lstStyle>
            <a:lvl1pPr algn="l" defTabSz="1306220" fontAlgn="auto">
              <a:spcBef>
                <a:spcPts val="0"/>
              </a:spcBef>
              <a:spcAft>
                <a:spcPts val="0"/>
              </a:spcAft>
              <a:defRPr sz="13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375" y="9120188"/>
            <a:ext cx="3170238" cy="479425"/>
          </a:xfrm>
          <a:prstGeom prst="rect">
            <a:avLst/>
          </a:prstGeom>
        </p:spPr>
        <p:txBody>
          <a:bodyPr vert="horz" lIns="96650" tIns="48325" rIns="96650" bIns="48325" rtlCol="0" anchor="b"/>
          <a:lstStyle>
            <a:lvl1pPr algn="r" defTabSz="1306220" fontAlgn="auto">
              <a:spcBef>
                <a:spcPts val="0"/>
              </a:spcBef>
              <a:spcAft>
                <a:spcPts val="0"/>
              </a:spcAft>
              <a:defRPr sz="1300" smtClean="0">
                <a:latin typeface="+mn-lt"/>
              </a:defRPr>
            </a:lvl1pPr>
          </a:lstStyle>
          <a:p>
            <a:pPr>
              <a:defRPr/>
            </a:pPr>
            <a:fld id="{C3FCBB42-263E-4629-9C9A-75AF6CD6FC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14386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6.xml"/></Relationships>
</file>

<file path=ppt/notesSlides/_rels/notesSlide3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8.xml"/></Relationships>
</file>

<file path=ppt/notesSlides/_rels/notesSlide4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9.xml"/></Relationships>
</file>

<file path=ppt/notesSlides/_rels/notesSlide4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0.xml"/></Relationships>
</file>

<file path=ppt/notesSlides/_rels/notesSlide4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1.xml"/></Relationships>
</file>

<file path=ppt/notesSlides/_rels/notesSlide4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4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4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5.xml"/></Relationships>
</file>

<file path=ppt/notesSlides/_rels/notesSlide4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6.xml"/></Relationships>
</file>

<file path=ppt/notesSlides/_rels/notesSlide4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7.xml"/></Relationships>
</file>

<file path=ppt/notesSlides/_rels/notesSlide4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5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5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0.xml"/></Relationships>
</file>

<file path=ppt/notesSlides/_rels/notesSlide5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1.xml"/></Relationships>
</file>

<file path=ppt/notesSlides/_rels/notesSlide5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2.xml"/></Relationships>
</file>

<file path=ppt/notesSlides/_rels/notesSlide5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3.xml"/></Relationships>
</file>

<file path=ppt/notesSlides/_rels/notesSlide5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4.xml"/></Relationships>
</file>

<file path=ppt/notesSlides/_rels/notesSlide5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5.xml"/></Relationships>
</file>

<file path=ppt/notesSlides/_rels/notesSlide5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6.xml"/></Relationships>
</file>

<file path=ppt/notesSlides/_rels/notesSlide5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7.xml"/></Relationships>
</file>

<file path=ppt/notesSlides/_rels/notesSlide5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6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9.xml"/></Relationships>
</file>

<file path=ppt/notesSlides/_rels/notesSlide6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0.xml"/></Relationships>
</file>

<file path=ppt/notesSlides/_rels/notesSlide6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2.xml"/></Relationships>
</file>

<file path=ppt/notesSlides/_rels/notesSlide6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3.xml"/></Relationships>
</file>

<file path=ppt/notesSlides/_rels/notesSlide6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5.xml"/></Relationships>
</file>

<file path=ppt/notesSlides/_rels/notesSlide6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6.xml"/></Relationships>
</file>

<file path=ppt/notesSlides/_rels/notesSlide6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7.xml"/></Relationships>
</file>

<file path=ppt/notesSlides/_rels/notesSlide6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8.xml"/></Relationships>
</file>

<file path=ppt/notesSlides/_rels/notesSlide6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9.xml"/></Relationships>
</file>

<file path=ppt/notesSlides/_rels/notesSlide6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0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1.xml"/></Relationships>
</file>

<file path=ppt/notesSlides/_rels/notesSlide7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D147B6-32CC-452F-BA34-E6388349D45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71202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FA0CF-5646-467C-8274-5BBB847FA3C4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1FCB916-5DDF-4A2A-80A6-7F6BA35AA843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AE8AF-6372-469A-BF31-C305619FDDDB}" type="slidenum">
              <a:rPr lang="en-US" smtClean="0"/>
              <a:pPr/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AE8AF-6372-469A-BF31-C305619FDDDB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Tx/>
              <a:buChar char="-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BC67-F3F0-4DA4-B0FC-1C2E04DE5388}" type="slidenum">
              <a:rPr lang="en-US" smtClean="0"/>
              <a:pPr/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171450" indent="-171450">
              <a:buFontTx/>
              <a:buChar char="-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BC67-F3F0-4DA4-B0FC-1C2E04DE5388}" type="slidenum">
              <a:rPr lang="en-US" smtClean="0"/>
              <a:pPr/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CBB42-263E-4629-9C9A-75AF6CD6FCA8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438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52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952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304710" fontAlgn="base">
              <a:spcBef>
                <a:spcPct val="0"/>
              </a:spcBef>
              <a:spcAft>
                <a:spcPct val="0"/>
              </a:spcAft>
            </a:pPr>
            <a:fld id="{81007FF8-41DD-4DC8-8B32-6790D2CFBB43}" type="slidenum">
              <a:rPr lang="en-US"/>
              <a:pPr defTabSz="1304710"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0035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304710" fontAlgn="base">
              <a:spcBef>
                <a:spcPct val="0"/>
              </a:spcBef>
              <a:spcAft>
                <a:spcPct val="0"/>
              </a:spcAft>
            </a:pPr>
            <a:fld id="{9A72C47C-616A-4E8E-85BA-AC1963D3E5C2}" type="slidenum">
              <a:rPr lang="en-US"/>
              <a:pPr defTabSz="1304710"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EA824B-B043-4F20-8620-C861661F4C50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7C45B-0AE2-44FA-BC99-32A05260133E}" type="slidenum">
              <a:rPr lang="en-US" smtClean="0"/>
              <a:pPr/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7C45B-0AE2-44FA-BC99-32A05260133E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CBB42-263E-4629-9C9A-75AF6CD6FCA8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5021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D147B6-32CC-452F-BA34-E6388349D455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1" name="Rectangle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87042" name="Rectangle 3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 cap="flat">
            <a:solidFill>
              <a:srgbClr val="000000"/>
            </a:solidFill>
            <a:miter lim="800000"/>
            <a:headEnd/>
            <a:tailEnd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2339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E2E6CE-6E1F-403D-9CCF-D759B25F61C7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CBB42-263E-4629-9C9A-75AF6CD6FCA8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D147B6-32CC-452F-BA34-E6388349D455}" type="slidenum">
              <a:rPr lang="en-US" smtClean="0"/>
              <a:pPr/>
              <a:t>35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EA824B-B043-4F20-8620-C861661F4C50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7C45B-0AE2-44FA-BC99-32A05260133E}" type="slidenum">
              <a:rPr lang="en-US" smtClean="0"/>
              <a:pPr/>
              <a:t>36</a:t>
            </a:fld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smtClean="0"/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304710" fontAlgn="base">
              <a:spcBef>
                <a:spcPct val="0"/>
              </a:spcBef>
              <a:spcAft>
                <a:spcPct val="0"/>
              </a:spcAft>
            </a:pPr>
            <a:fld id="{2AD1E123-C8B9-463E-AF3C-AFBCD479FD52}" type="slidenum">
              <a:rPr lang="en-US"/>
              <a:pPr defTabSz="1304710" fontAlgn="base">
                <a:spcBef>
                  <a:spcPct val="0"/>
                </a:spcBef>
                <a:spcAft>
                  <a:spcPct val="0"/>
                </a:spcAft>
              </a:pPr>
              <a:t>39</a:t>
            </a:fld>
            <a:endParaRPr lang="en-US" dirty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A7C45B-0AE2-44FA-BC99-32A05260133E}" type="slidenum">
              <a:rPr lang="en-US" smtClean="0"/>
              <a:pPr/>
              <a:t>40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D147B6-32CC-452F-BA34-E6388349D455}" type="slidenum">
              <a:rPr lang="en-US" smtClean="0"/>
              <a:pPr/>
              <a:t>41</a:t>
            </a:fld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154219-D3D4-45A3-A86F-CB86BAB7D829}" type="slidenum">
              <a:rPr lang="en-US" smtClean="0"/>
              <a:pPr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310470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024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304710" fontAlgn="base">
              <a:spcBef>
                <a:spcPct val="0"/>
              </a:spcBef>
              <a:spcAft>
                <a:spcPct val="0"/>
              </a:spcAft>
            </a:pPr>
            <a:fld id="{3D5E6E52-6A9B-491C-BE84-39F927CE634C}" type="slidenum">
              <a:rPr lang="en-US"/>
              <a:pPr defTabSz="1304710" fontAlgn="base">
                <a:spcBef>
                  <a:spcPct val="0"/>
                </a:spcBef>
                <a:spcAft>
                  <a:spcPct val="0"/>
                </a:spcAft>
              </a:pPr>
              <a:t>43</a:t>
            </a:fld>
            <a:endParaRPr lang="en-US" dirty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1138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965041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91139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304710" fontAlgn="base">
              <a:spcBef>
                <a:spcPct val="0"/>
              </a:spcBef>
              <a:spcAft>
                <a:spcPct val="0"/>
              </a:spcAft>
            </a:pPr>
            <a:fld id="{C5131C20-E7E7-4DEE-9C37-EF7299863F32}" type="slidenum">
              <a:rPr lang="en-US"/>
              <a:pPr defTabSz="1304710" fontAlgn="base">
                <a:spcBef>
                  <a:spcPct val="0"/>
                </a:spcBef>
                <a:spcAft>
                  <a:spcPct val="0"/>
                </a:spcAft>
              </a:pPr>
              <a:t>44</a:t>
            </a:fld>
            <a:endParaRPr lang="en-US" dirty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419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246801" fontAlgn="base">
              <a:spcBef>
                <a:spcPct val="0"/>
              </a:spcBef>
              <a:spcAft>
                <a:spcPct val="0"/>
              </a:spcAft>
            </a:pPr>
            <a:fld id="{1B86B337-18F7-4F53-8465-55433039D46E}" type="slidenum">
              <a:rPr lang="en-US"/>
              <a:pPr defTabSz="1246801" fontAlgn="base">
                <a:spcBef>
                  <a:spcPct val="0"/>
                </a:spcBef>
                <a:spcAft>
                  <a:spcPct val="0"/>
                </a:spcAft>
              </a:pPr>
              <a:t>45</a:t>
            </a:fld>
            <a:endParaRPr 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CBB42-263E-4629-9C9A-75AF6CD6FCA8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pPr marL="518548" indent="-518548" defTabSz="1381115" fontAlgn="auto">
              <a:spcBef>
                <a:spcPct val="20000"/>
              </a:spcBef>
              <a:spcAft>
                <a:spcPts val="0"/>
              </a:spcAft>
              <a:buClr>
                <a:srgbClr val="FFFFFF"/>
              </a:buClr>
              <a:buFont typeface="Wingdings" pitchFamily="2" charset="2"/>
              <a:buChar char="§"/>
              <a:defRPr/>
            </a:pPr>
            <a:endParaRPr lang="en-US" sz="2100" dirty="0" smtClean="0">
              <a:solidFill>
                <a:srgbClr val="FFFFFF"/>
              </a:solidFill>
            </a:endParaRPr>
          </a:p>
        </p:txBody>
      </p:sp>
      <p:sp>
        <p:nvSpPr>
          <p:cNvPr id="4198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379436" fontAlgn="base">
              <a:spcBef>
                <a:spcPct val="0"/>
              </a:spcBef>
              <a:spcAft>
                <a:spcPct val="0"/>
              </a:spcAft>
            </a:pPr>
            <a:fld id="{6774A4B7-B747-484D-B669-B0002F5CD8FA}" type="slidenum">
              <a:rPr lang="en-US"/>
              <a:pPr defTabSz="1379436" fontAlgn="base">
                <a:spcBef>
                  <a:spcPct val="0"/>
                </a:spcBef>
                <a:spcAft>
                  <a:spcPct val="0"/>
                </a:spcAft>
              </a:pPr>
              <a:t>47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CBB42-263E-4629-9C9A-75AF6CD6FCA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379436" fontAlgn="base">
              <a:spcBef>
                <a:spcPct val="0"/>
              </a:spcBef>
              <a:spcAft>
                <a:spcPct val="0"/>
              </a:spcAft>
            </a:pPr>
            <a:fld id="{F4C9607A-908B-46CF-B5B5-57A78889BD05}" type="slidenum">
              <a:rPr lang="en-US"/>
              <a:pPr defTabSz="1379436" fontAlgn="base">
                <a:spcBef>
                  <a:spcPct val="0"/>
                </a:spcBef>
                <a:spcAft>
                  <a:spcPct val="0"/>
                </a:spcAft>
              </a:pPr>
              <a:t>48</a:t>
            </a:fld>
            <a:endParaRPr lang="en-US" dirty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534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625475">
              <a:spcBef>
                <a:spcPct val="0"/>
              </a:spcBef>
            </a:pPr>
            <a:endParaRPr lang="en-US" baseline="0" dirty="0" smtClean="0"/>
          </a:p>
        </p:txBody>
      </p:sp>
      <p:sp>
        <p:nvSpPr>
          <p:cNvPr id="185348" name="Slide Number Placeholder 3"/>
          <p:cNvSpPr txBox="1">
            <a:spLocks noGrp="1"/>
          </p:cNvSpPr>
          <p:nvPr/>
        </p:nvSpPr>
        <p:spPr bwMode="auto">
          <a:xfrm>
            <a:off x="4143375" y="9120190"/>
            <a:ext cx="3170238" cy="479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50" tIns="48325" rIns="96650" bIns="48325" anchor="b"/>
          <a:lstStyle/>
          <a:p>
            <a:pPr algn="r"/>
            <a:fld id="{A0147779-66D1-4384-B57A-5894BFCF37B6}" type="slidenum">
              <a:rPr lang="en-US" sz="1300">
                <a:latin typeface="Calibri" pitchFamily="34" charset="0"/>
              </a:rPr>
              <a:pPr algn="r"/>
              <a:t>49</a:t>
            </a:fld>
            <a:endParaRPr lang="en-US" sz="130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12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379436" fontAlgn="base">
              <a:spcBef>
                <a:spcPct val="0"/>
              </a:spcBef>
              <a:spcAft>
                <a:spcPct val="0"/>
              </a:spcAft>
            </a:pPr>
            <a:fld id="{EC7B3B6A-AED7-4E47-8476-2477AA885E6F}" type="slidenum">
              <a:rPr lang="en-US"/>
              <a:pPr defTabSz="1379436" fontAlgn="base">
                <a:spcBef>
                  <a:spcPct val="0"/>
                </a:spcBef>
                <a:spcAft>
                  <a:spcPct val="0"/>
                </a:spcAft>
              </a:pPr>
              <a:t>50</a:t>
            </a:fld>
            <a:endParaRPr lang="en-US" dirty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1290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304710" fontAlgn="base">
              <a:spcBef>
                <a:spcPct val="0"/>
              </a:spcBef>
              <a:spcAft>
                <a:spcPct val="0"/>
              </a:spcAft>
            </a:pPr>
            <a:fld id="{C6307CBA-9D0A-4E85-8470-F2CA0D6B9CE4}" type="slidenum">
              <a:rPr lang="en-US"/>
              <a:pPr defTabSz="1304710" fontAlgn="base">
                <a:spcBef>
                  <a:spcPct val="0"/>
                </a:spcBef>
                <a:spcAft>
                  <a:spcPct val="0"/>
                </a:spcAft>
              </a:pPr>
              <a:t>51</a:t>
            </a:fld>
            <a:endParaRPr lang="en-US" dirty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12902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1304710" fontAlgn="base">
              <a:spcBef>
                <a:spcPct val="0"/>
              </a:spcBef>
              <a:spcAft>
                <a:spcPct val="0"/>
              </a:spcAft>
            </a:pPr>
            <a:fld id="{C6307CBA-9D0A-4E85-8470-F2CA0D6B9CE4}" type="slidenum">
              <a:rPr lang="en-US"/>
              <a:pPr defTabSz="1304710" fontAlgn="base">
                <a:spcBef>
                  <a:spcPct val="0"/>
                </a:spcBef>
                <a:spcAft>
                  <a:spcPct val="0"/>
                </a:spcAft>
              </a:pPr>
              <a:t>52</a:t>
            </a:fld>
            <a:endParaRPr lang="en-US" dirty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defRPr/>
            </a:pPr>
            <a:endParaRPr lang="en-US" dirty="0"/>
          </a:p>
        </p:txBody>
      </p:sp>
      <p:sp>
        <p:nvSpPr>
          <p:cNvPr id="105475" name="Slide Number Placeholder 3"/>
          <p:cNvSpPr txBox="1">
            <a:spLocks noGrp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4" tIns="48317" rIns="96634" bIns="48317" anchor="b"/>
          <a:lstStyle/>
          <a:p>
            <a:pPr algn="r" defTabSz="893616"/>
            <a:fld id="{159D4916-3D06-4806-8FED-8D34E5C1056A}" type="slidenum">
              <a:rPr lang="en-US" sz="1300">
                <a:latin typeface="Calibri" pitchFamily="34" charset="0"/>
              </a:rPr>
              <a:pPr algn="r" defTabSz="893616"/>
              <a:t>53</a:t>
            </a:fld>
            <a:endParaRPr lang="en-US" sz="13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CBB42-263E-4629-9C9A-75AF6CD6FCA8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9507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848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marL="220348" indent="-220348"/>
            <a:endParaRPr lang="en-US" baseline="0" dirty="0" smtClean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A53867-84B0-42A3-A0E7-50AFD219608C}" type="slidenum">
              <a:rPr lang="en-US" smtClean="0"/>
              <a:pPr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90886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510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defTabSz="1409467"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3316" name="Slide Number Placeholder 3"/>
          <p:cNvSpPr txBox="1">
            <a:spLocks noGrp="1"/>
          </p:cNvSpPr>
          <p:nvPr/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6634" tIns="48317" rIns="96634" bIns="48317" anchor="b"/>
          <a:lstStyle/>
          <a:p>
            <a:pPr algn="r" defTabSz="893616"/>
            <a:fld id="{0CD027AA-625E-4C61-9837-3F2774E35F24}" type="slidenum">
              <a:rPr lang="en-US" sz="1300">
                <a:latin typeface="Calibri" pitchFamily="34" charset="0"/>
                <a:cs typeface="Arial" charset="0"/>
              </a:rPr>
              <a:pPr algn="r" defTabSz="893616"/>
              <a:t>7</a:t>
            </a:fld>
            <a:endParaRPr lang="en-US" sz="1300" dirty="0">
              <a:latin typeface="Calibri" pitchFamily="34" charset="0"/>
              <a:cs typeface="Arial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D147B6-32CC-452F-BA34-E6388349D455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D147B6-32CC-452F-BA34-E6388349D455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D147B6-32CC-452F-BA34-E6388349D455}" type="slidenum">
              <a:rPr lang="en-US" smtClean="0"/>
              <a:pPr/>
              <a:t>61</a:t>
            </a:fld>
            <a:endParaRPr lang="en-US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CBB42-263E-4629-9C9A-75AF6CD6FCA8}" type="slidenum">
              <a:rPr lang="en-US" smtClean="0"/>
              <a:pPr>
                <a:defRPr/>
              </a:pPr>
              <a:t>62</a:t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D147B6-32CC-452F-BA34-E6388349D455}" type="slidenum">
              <a:rPr lang="en-US" smtClean="0"/>
              <a:pPr/>
              <a:t>66</a:t>
            </a:fld>
            <a:endParaRPr 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CBB42-263E-4629-9C9A-75AF6CD6FCA8}" type="slidenum">
              <a:rPr lang="en-US" smtClean="0"/>
              <a:pPr>
                <a:defRPr/>
              </a:pPr>
              <a:t>67</a:t>
            </a:fld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D147B6-32CC-452F-BA34-E6388349D455}" type="slidenum">
              <a:rPr lang="en-US" smtClean="0"/>
              <a:pPr/>
              <a:t>68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BC67-F3F0-4DA4-B0FC-1C2E04DE5388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AE8AF-6372-469A-BF31-C305619FDDDB}" type="slidenum">
              <a:rPr lang="en-US" smtClean="0"/>
              <a:pPr/>
              <a:t>69</a:t>
            </a:fld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AE8AF-6372-469A-BF31-C305619FDDDB}" type="slidenum">
              <a:rPr lang="en-US" smtClean="0"/>
              <a:pPr/>
              <a:t>70</a:t>
            </a:fld>
            <a:endParaRPr lang="en-US"/>
          </a:p>
        </p:txBody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D147B6-32CC-452F-BA34-E6388349D455}" type="slidenum">
              <a:rPr lang="en-US" smtClean="0"/>
              <a:pPr/>
              <a:t>72</a:t>
            </a:fld>
            <a:endParaRPr lang="en-US"/>
          </a:p>
        </p:txBody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DFBC67-F3F0-4DA4-B0FC-1C2E04DE5388}" type="slidenum">
              <a:rPr lang="en-US" smtClean="0"/>
              <a:pPr/>
              <a:t>73</a:t>
            </a:fld>
            <a:endParaRPr 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CBB42-263E-4629-9C9A-75AF6CD6FCA8}" type="slidenum">
              <a:rPr lang="en-US" smtClean="0"/>
              <a:pPr>
                <a:defRPr/>
              </a:pPr>
              <a:t>75</a:t>
            </a:fld>
            <a:endParaRPr lang="en-US"/>
          </a:p>
        </p:txBody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AE8AF-6372-469A-BF31-C305619FDDDB}" type="slidenum">
              <a:rPr lang="en-US" smtClean="0"/>
              <a:pPr/>
              <a:t>76</a:t>
            </a:fld>
            <a:endParaRPr lang="en-US"/>
          </a:p>
        </p:txBody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AE8AF-6372-469A-BF31-C305619FDDDB}" type="slidenum">
              <a:rPr lang="en-US" smtClean="0"/>
              <a:pPr/>
              <a:t>77</a:t>
            </a:fld>
            <a:endParaRPr lang="en-US"/>
          </a:p>
        </p:txBody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CBB42-263E-4629-9C9A-75AF6CD6FCA8}" type="slidenum">
              <a:rPr lang="en-US" smtClean="0"/>
              <a:pPr>
                <a:defRPr/>
              </a:pPr>
              <a:t>78</a:t>
            </a:fld>
            <a:endParaRPr lang="en-US"/>
          </a:p>
        </p:txBody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AE8AF-6372-469A-BF31-C305619FDDDB}" type="slidenum">
              <a:rPr lang="en-US" smtClean="0"/>
              <a:pPr/>
              <a:t>79</a:t>
            </a:fld>
            <a:endParaRPr lang="en-US"/>
          </a:p>
        </p:txBody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8CAE8AF-6372-469A-BF31-C305619FDDDB}" type="slidenum">
              <a:rPr lang="en-US" smtClean="0"/>
              <a:pPr/>
              <a:t>80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3FCBB42-263E-4629-9C9A-75AF6CD6FCA8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D147B6-32CC-452F-BA34-E6388349D455}" type="slidenum">
              <a:rPr lang="en-US" smtClean="0"/>
              <a:pPr/>
              <a:t>81</a:t>
            </a:fld>
            <a:endParaRPr lang="en-US"/>
          </a:p>
        </p:txBody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8963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D147B6-32CC-452F-BA34-E6388349D455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5FA0CF-5646-467C-8274-5BBB847FA3C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Relationship Id="rId2" Type="http://schemas.openxmlformats.org/officeDocument/2006/relationships/image" Target="../media/image3.png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OOtW produc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701675" y="990600"/>
            <a:ext cx="13166725" cy="1066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685800" y="2895600"/>
            <a:ext cx="13167360" cy="4800600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685800" y="2133600"/>
            <a:ext cx="13182600" cy="685800"/>
          </a:xfrm>
        </p:spPr>
        <p:txBody>
          <a:bodyPr>
            <a:normAutofit/>
          </a:bodyPr>
          <a:lstStyle>
            <a:lvl1pPr marL="0" indent="0" algn="ctr">
              <a:buNone/>
              <a:defRPr sz="4200" b="0" i="1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 bwMode="auto">
          <a:xfrm>
            <a:off x="685800" y="533400"/>
            <a:ext cx="13182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 defTabSz="1304925" rtl="0" fontAlgn="base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None/>
              <a:defRPr sz="4200" b="0" i="1" kern="1200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defRPr>
            </a:lvl1pPr>
            <a:lvl2pPr marL="653110" indent="0" algn="ctr" defTabSz="1304925" rtl="0" fontAlgn="base"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Font typeface="Wingdings" pitchFamily="2" charset="2"/>
              <a:buNone/>
              <a:defRPr sz="3000" kern="1200" baseline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2pPr>
            <a:lvl3pPr marL="1306220" indent="0" algn="ctr" defTabSz="1304925" rtl="0" fontAlgn="base">
              <a:spcBef>
                <a:spcPct val="20000"/>
              </a:spcBef>
              <a:spcAft>
                <a:spcPct val="0"/>
              </a:spcAft>
              <a:buClr>
                <a:schemeClr val="bg1"/>
              </a:buClr>
              <a:buFont typeface="Wingdings" pitchFamily="2" charset="2"/>
              <a:buNone/>
              <a:defRPr sz="2400" kern="1200" baseline="0">
                <a:solidFill>
                  <a:schemeClr val="tx1">
                    <a:tint val="75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defRPr>
            </a:lvl3pPr>
            <a:lvl4pPr marL="1959331" indent="0" algn="ctr" defTabSz="130492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Times New Roman" pitchFamily="18" charset="0"/>
              </a:defRPr>
            </a:lvl4pPr>
            <a:lvl5pPr marL="2612441" indent="0" algn="ctr" defTabSz="1304925" rtl="0" fontAlgn="base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Times New Roman" pitchFamily="18" charset="0"/>
              </a:defRPr>
            </a:lvl5pPr>
            <a:lvl6pPr marL="3265551" indent="0" algn="ctr" defTabSz="1306220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918661" indent="0" algn="ctr" defTabSz="1306220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571771" indent="0" algn="ctr" defTabSz="1306220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224882" indent="0" algn="ctr" defTabSz="1306220" rtl="0" eaLnBrk="1" latinLnBrk="0" hangingPunct="1">
              <a:spcBef>
                <a:spcPct val="20000"/>
              </a:spcBef>
              <a:buFont typeface="Arial" pitchFamily="34" charset="0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3600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685800" y="304800"/>
            <a:ext cx="8915400" cy="685800"/>
          </a:xfrm>
        </p:spPr>
        <p:txBody>
          <a:bodyPr/>
          <a:lstStyle>
            <a:lvl1pPr marL="0" indent="0">
              <a:buFontTx/>
              <a:buNone/>
              <a:defRPr sz="3200" i="1">
                <a:solidFill>
                  <a:srgbClr val="FFFF00"/>
                </a:solidFill>
                <a:latin typeface="Arial Narrow" pitchFamily="34" charset="0"/>
              </a:defRPr>
            </a:lvl1pPr>
            <a:lvl2pPr marL="652462" indent="0">
              <a:buFontTx/>
              <a:buNone/>
              <a:defRPr sz="3200" i="1">
                <a:solidFill>
                  <a:srgbClr val="FFFF00"/>
                </a:solidFill>
                <a:latin typeface="Arial Narrow" pitchFamily="34" charset="0"/>
              </a:defRPr>
            </a:lvl2pPr>
            <a:lvl3pPr marL="1306512" indent="0">
              <a:buFontTx/>
              <a:buNone/>
              <a:defRPr sz="3200" i="1">
                <a:solidFill>
                  <a:srgbClr val="FFFF00"/>
                </a:solidFill>
                <a:latin typeface="Arial Narrow" pitchFamily="34" charset="0"/>
              </a:defRPr>
            </a:lvl3pPr>
            <a:lvl4pPr marL="1958975" indent="0">
              <a:buFontTx/>
              <a:buNone/>
              <a:defRPr sz="3200" i="1">
                <a:solidFill>
                  <a:srgbClr val="FFFF00"/>
                </a:solidFill>
                <a:latin typeface="Arial Narrow" pitchFamily="34" charset="0"/>
              </a:defRPr>
            </a:lvl4pPr>
            <a:lvl5pPr marL="2613025" indent="0">
              <a:buFontTx/>
              <a:buNone/>
              <a:defRPr sz="3200" i="1">
                <a:solidFill>
                  <a:srgbClr val="FFFF00"/>
                </a:solidFill>
                <a:latin typeface="Arial Narrow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1318220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, Subhead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2435840" cy="1764030"/>
          </a:xfrm>
        </p:spPr>
        <p:txBody>
          <a:bodyPr/>
          <a:lstStyle>
            <a:lvl1pPr algn="l">
              <a:defRPr u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209800"/>
            <a:ext cx="13182600" cy="1295400"/>
          </a:xfrm>
        </p:spPr>
        <p:txBody>
          <a:bodyPr>
            <a:normAutofit/>
          </a:bodyPr>
          <a:lstStyle>
            <a:lvl1pPr marL="0" indent="0" algn="l">
              <a:buNone/>
              <a:defRPr sz="4200" b="0" i="1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685800" y="2981324"/>
            <a:ext cx="13167360" cy="4303396"/>
          </a:xfrm>
        </p:spPr>
        <p:txBody>
          <a:bodyPr/>
          <a:lstStyle>
            <a:lvl1pPr>
              <a:buClr>
                <a:srgbClr val="CA2E3D"/>
              </a:buClr>
              <a:defRPr/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3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L Title, Subhead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57200"/>
            <a:ext cx="13182600" cy="1764030"/>
          </a:xfrm>
        </p:spPr>
        <p:txBody>
          <a:bodyPr/>
          <a:lstStyle>
            <a:lvl1pPr algn="ctr">
              <a:defRPr u="none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 two-line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209800"/>
            <a:ext cx="13182600" cy="1524000"/>
          </a:xfrm>
        </p:spPr>
        <p:txBody>
          <a:bodyPr>
            <a:normAutofit/>
          </a:bodyPr>
          <a:lstStyle>
            <a:lvl1pPr marL="0" indent="0" algn="ctr">
              <a:buNone/>
              <a:defRPr sz="4200" b="0" i="1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685800" y="2981324"/>
            <a:ext cx="13167360" cy="4303396"/>
          </a:xfrm>
        </p:spPr>
        <p:txBody>
          <a:bodyPr/>
          <a:lstStyle>
            <a:lvl1pPr>
              <a:buClr>
                <a:srgbClr val="CA2E3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3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914400"/>
            <a:ext cx="13487400" cy="3124200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algn="ctr" defTabSz="1306220" fontAlgn="auto">
              <a:spcAft>
                <a:spcPts val="0"/>
              </a:spcAft>
              <a:defRPr/>
            </a:pPr>
            <a:r>
              <a:rPr lang="en-US" sz="4000" cap="all" dirty="0" smtClean="0"/>
              <a:t>Title of slideshow</a:t>
            </a:r>
            <a:endParaRPr lang="en-US" sz="2400" cap="all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6826115"/>
            <a:ext cx="13182600" cy="946285"/>
          </a:xfrm>
        </p:spPr>
        <p:txBody>
          <a:bodyPr>
            <a:normAutofit/>
          </a:bodyPr>
          <a:lstStyle>
            <a:lvl1pPr marL="0" indent="0" algn="ctr">
              <a:buNone/>
              <a:defRPr sz="3300" b="0" i="1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name style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533400" y="304800"/>
            <a:ext cx="5257800" cy="609600"/>
          </a:xfrm>
        </p:spPr>
        <p:txBody>
          <a:bodyPr/>
          <a:lstStyle>
            <a:lvl1pPr marL="0" indent="0">
              <a:buClr>
                <a:srgbClr val="CA2E3D"/>
              </a:buClr>
              <a:buFontTx/>
              <a:buNone/>
              <a:defRPr sz="2800" baseline="0">
                <a:solidFill>
                  <a:schemeClr val="bg1"/>
                </a:solidFill>
                <a:latin typeface="Arial Narrow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3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dirty="0" smtClean="0"/>
              <a:t>Interconnect Seminar No. 1:</a:t>
            </a:r>
          </a:p>
        </p:txBody>
      </p:sp>
    </p:spTree>
    <p:extLst>
      <p:ext uri="{BB962C8B-B14F-4D97-AF65-F5344CB8AC3E}">
        <p14:creationId xmlns:p14="http://schemas.microsoft.com/office/powerpoint/2010/main" val="36111274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L Title, Subhead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182600" cy="990600"/>
          </a:xfrm>
        </p:spPr>
        <p:txBody>
          <a:bodyPr/>
          <a:lstStyle>
            <a:lvl1pPr algn="ctr">
              <a:defRPr u="none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447800"/>
            <a:ext cx="13182600" cy="1524000"/>
          </a:xfrm>
        </p:spPr>
        <p:txBody>
          <a:bodyPr>
            <a:normAutofit/>
          </a:bodyPr>
          <a:lstStyle>
            <a:lvl1pPr marL="0" indent="0" algn="ctr">
              <a:buNone/>
              <a:defRPr sz="4200" b="0" i="1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685800" y="2514600"/>
            <a:ext cx="13167360" cy="4419600"/>
          </a:xfrm>
        </p:spPr>
        <p:txBody>
          <a:bodyPr/>
          <a:lstStyle>
            <a:lvl1pPr>
              <a:buClr>
                <a:srgbClr val="CA2E3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3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6287248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L Title, Subhead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57200"/>
            <a:ext cx="13182600" cy="1764030"/>
          </a:xfrm>
        </p:spPr>
        <p:txBody>
          <a:bodyPr/>
          <a:lstStyle>
            <a:lvl1pPr algn="ctr">
              <a:defRPr u="none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 two-line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209800"/>
            <a:ext cx="13182600" cy="1524000"/>
          </a:xfrm>
        </p:spPr>
        <p:txBody>
          <a:bodyPr>
            <a:normAutofit/>
          </a:bodyPr>
          <a:lstStyle>
            <a:lvl1pPr marL="0" indent="0" algn="ctr">
              <a:buNone/>
              <a:defRPr sz="4200" b="0" i="1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685800" y="2981324"/>
            <a:ext cx="13167360" cy="4303396"/>
          </a:xfrm>
        </p:spPr>
        <p:txBody>
          <a:bodyPr/>
          <a:lstStyle>
            <a:lvl1pPr>
              <a:buClr>
                <a:srgbClr val="CA2E3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3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7258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88950" marR="0" indent="-488950" algn="l" defTabSz="13049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§"/>
              <a:tabLst/>
              <a:defRPr baseline="0">
                <a:latin typeface="Times New Roman" pitchFamily="18" charset="0"/>
                <a:cs typeface="Times New Roman" pitchFamily="18" charset="0"/>
              </a:defRPr>
            </a:lvl1pPr>
            <a:lvl2pPr marL="1060450" marR="0" indent="-407988" algn="l" defTabSz="13049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 baseline="0">
                <a:latin typeface="Times New Roman" pitchFamily="18" charset="0"/>
                <a:cs typeface="Times New Roman" pitchFamily="18" charset="0"/>
              </a:defRPr>
            </a:lvl2pPr>
            <a:lvl3pPr marL="1631950" marR="0" indent="-325438" algn="l" defTabSz="13049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 baseline="0"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364155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1920240"/>
            <a:ext cx="6461760" cy="543115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7120" y="1920240"/>
            <a:ext cx="6461760" cy="543115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05083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842136"/>
            <a:ext cx="6464301" cy="767714"/>
          </a:xfrm>
        </p:spPr>
        <p:txBody>
          <a:bodyPr anchor="b">
            <a:normAutofit/>
          </a:bodyPr>
          <a:lstStyle>
            <a:lvl1pPr marL="0" indent="0" algn="ctr">
              <a:buNone/>
              <a:defRPr sz="3800" b="0" i="1">
                <a:solidFill>
                  <a:srgbClr val="FFFF00"/>
                </a:solidFill>
                <a:latin typeface="Arial Narrow" pitchFamily="34" charset="0"/>
              </a:defRPr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609850"/>
            <a:ext cx="6464301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041" y="1842136"/>
            <a:ext cx="6466840" cy="767714"/>
          </a:xfrm>
        </p:spPr>
        <p:txBody>
          <a:bodyPr anchor="b">
            <a:normAutofit/>
          </a:bodyPr>
          <a:lstStyle>
            <a:lvl1pPr marL="0" indent="0" algn="ctr">
              <a:buNone/>
              <a:defRPr sz="3800" b="0" i="1">
                <a:solidFill>
                  <a:srgbClr val="FFFF00"/>
                </a:solidFill>
                <a:latin typeface="Arial Narrow" pitchFamily="34" charset="0"/>
              </a:defRPr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041" y="2609850"/>
            <a:ext cx="6466840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8461810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1863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769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914400"/>
            <a:ext cx="13487400" cy="3124200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algn="ctr" defTabSz="1306220" fontAlgn="auto">
              <a:spcAft>
                <a:spcPts val="0"/>
              </a:spcAft>
              <a:defRPr/>
            </a:pPr>
            <a:r>
              <a:rPr lang="en-US" sz="4000" cap="all" dirty="0" smtClean="0"/>
              <a:t>Title of slideshow</a:t>
            </a:r>
            <a:endParaRPr lang="en-US" sz="2400" cap="all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6826115"/>
            <a:ext cx="13182600" cy="946285"/>
          </a:xfrm>
        </p:spPr>
        <p:txBody>
          <a:bodyPr>
            <a:normAutofit/>
          </a:bodyPr>
          <a:lstStyle>
            <a:lvl1pPr marL="0" indent="0" algn="ctr">
              <a:buNone/>
              <a:defRPr sz="3300" b="0" i="1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name style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533400" y="304800"/>
            <a:ext cx="5257800" cy="609600"/>
          </a:xfrm>
        </p:spPr>
        <p:txBody>
          <a:bodyPr/>
          <a:lstStyle>
            <a:lvl1pPr marL="0" indent="0">
              <a:buClr>
                <a:srgbClr val="CA2E3D"/>
              </a:buClr>
              <a:buFontTx/>
              <a:buNone/>
              <a:defRPr sz="2800" baseline="0">
                <a:solidFill>
                  <a:schemeClr val="bg1"/>
                </a:solidFill>
                <a:latin typeface="Arial Narrow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3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dirty="0" smtClean="0"/>
              <a:t>Interconnect Seminar No. 1:</a:t>
            </a:r>
          </a:p>
        </p:txBody>
      </p:sp>
    </p:spTree>
    <p:extLst>
      <p:ext uri="{BB962C8B-B14F-4D97-AF65-F5344CB8AC3E}">
        <p14:creationId xmlns:p14="http://schemas.microsoft.com/office/powerpoint/2010/main" val="404183222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World of Solutions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630400" cy="822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4917788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33400" y="914400"/>
            <a:ext cx="13487400" cy="3124200"/>
          </a:xfrm>
        </p:spPr>
        <p:txBody>
          <a:bodyPr rtlCol="0">
            <a:normAutofit/>
          </a:bodyPr>
          <a:lstStyle>
            <a:lvl1pPr>
              <a:defRPr/>
            </a:lvl1pPr>
          </a:lstStyle>
          <a:p>
            <a:pPr algn="ctr" defTabSz="1306220" fontAlgn="auto">
              <a:spcAft>
                <a:spcPts val="0"/>
              </a:spcAft>
              <a:defRPr/>
            </a:pPr>
            <a:r>
              <a:rPr lang="en-US" sz="4000" cap="all" dirty="0" smtClean="0"/>
              <a:t>Title of slideshow</a:t>
            </a:r>
            <a:endParaRPr lang="en-US" sz="2400" cap="all" dirty="0"/>
          </a:p>
        </p:txBody>
      </p:sp>
      <p:sp>
        <p:nvSpPr>
          <p:cNvPr id="5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685800" y="6826115"/>
            <a:ext cx="13182600" cy="946285"/>
          </a:xfrm>
        </p:spPr>
        <p:txBody>
          <a:bodyPr>
            <a:normAutofit/>
          </a:bodyPr>
          <a:lstStyle>
            <a:lvl1pPr marL="0" indent="0" algn="ctr">
              <a:buNone/>
              <a:defRPr sz="3300" b="0" i="1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name style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3" hasCustomPrompt="1"/>
          </p:nvPr>
        </p:nvSpPr>
        <p:spPr>
          <a:xfrm>
            <a:off x="533400" y="304800"/>
            <a:ext cx="5257800" cy="609600"/>
          </a:xfrm>
        </p:spPr>
        <p:txBody>
          <a:bodyPr/>
          <a:lstStyle>
            <a:lvl1pPr marL="0" indent="0">
              <a:buClr>
                <a:srgbClr val="CA2E3D"/>
              </a:buClr>
              <a:buFontTx/>
              <a:buNone/>
              <a:defRPr sz="2800" baseline="0">
                <a:solidFill>
                  <a:schemeClr val="bg1"/>
                </a:solidFill>
                <a:latin typeface="Arial Narrow" pitchFamily="34" charset="0"/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3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dirty="0" smtClean="0"/>
              <a:t>Interconnect Seminar No. 1:</a:t>
            </a:r>
          </a:p>
        </p:txBody>
      </p:sp>
    </p:spTree>
    <p:extLst>
      <p:ext uri="{BB962C8B-B14F-4D97-AF65-F5344CB8AC3E}">
        <p14:creationId xmlns:p14="http://schemas.microsoft.com/office/powerpoint/2010/main" val="10072303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L Title, Subhead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182600" cy="990600"/>
          </a:xfrm>
        </p:spPr>
        <p:txBody>
          <a:bodyPr/>
          <a:lstStyle>
            <a:lvl1pPr algn="ctr">
              <a:defRPr u="none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447800"/>
            <a:ext cx="13182600" cy="1524000"/>
          </a:xfrm>
        </p:spPr>
        <p:txBody>
          <a:bodyPr>
            <a:normAutofit/>
          </a:bodyPr>
          <a:lstStyle>
            <a:lvl1pPr marL="0" indent="0" algn="ctr">
              <a:buNone/>
              <a:defRPr sz="4200" b="0" i="1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685800" y="2514600"/>
            <a:ext cx="13167360" cy="4419600"/>
          </a:xfrm>
        </p:spPr>
        <p:txBody>
          <a:bodyPr/>
          <a:lstStyle>
            <a:lvl1pPr>
              <a:buClr>
                <a:srgbClr val="CA2E3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3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4923088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L Title, Subhead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457200"/>
            <a:ext cx="13182600" cy="1764030"/>
          </a:xfrm>
        </p:spPr>
        <p:txBody>
          <a:bodyPr/>
          <a:lstStyle>
            <a:lvl1pPr algn="ctr">
              <a:defRPr u="none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 two-line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209800"/>
            <a:ext cx="13182600" cy="1524000"/>
          </a:xfrm>
        </p:spPr>
        <p:txBody>
          <a:bodyPr>
            <a:normAutofit/>
          </a:bodyPr>
          <a:lstStyle>
            <a:lvl1pPr marL="0" indent="0" algn="ctr">
              <a:buNone/>
              <a:defRPr sz="4200" b="0" i="1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685800" y="2981324"/>
            <a:ext cx="13167360" cy="4303396"/>
          </a:xfrm>
        </p:spPr>
        <p:txBody>
          <a:bodyPr/>
          <a:lstStyle>
            <a:lvl1pPr>
              <a:buClr>
                <a:srgbClr val="CA2E3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3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597709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88950" marR="0" indent="-488950" algn="l" defTabSz="13049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§"/>
              <a:tabLst/>
              <a:defRPr baseline="0">
                <a:latin typeface="Times New Roman" pitchFamily="18" charset="0"/>
                <a:cs typeface="Times New Roman" pitchFamily="18" charset="0"/>
              </a:defRPr>
            </a:lvl1pPr>
            <a:lvl2pPr marL="1060450" marR="0" indent="-407988" algn="l" defTabSz="13049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 baseline="0">
                <a:latin typeface="Times New Roman" pitchFamily="18" charset="0"/>
                <a:cs typeface="Times New Roman" pitchFamily="18" charset="0"/>
              </a:defRPr>
            </a:lvl2pPr>
            <a:lvl3pPr marL="1631950" marR="0" indent="-325438" algn="l" defTabSz="13049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 baseline="0"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26797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1920240"/>
            <a:ext cx="6461760" cy="543115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7120" y="1920240"/>
            <a:ext cx="6461760" cy="543115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560387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842136"/>
            <a:ext cx="6464301" cy="767714"/>
          </a:xfrm>
        </p:spPr>
        <p:txBody>
          <a:bodyPr anchor="b">
            <a:normAutofit/>
          </a:bodyPr>
          <a:lstStyle>
            <a:lvl1pPr marL="0" indent="0" algn="ctr">
              <a:buNone/>
              <a:defRPr sz="3800" b="0" i="1">
                <a:solidFill>
                  <a:srgbClr val="FFFF00"/>
                </a:solidFill>
                <a:latin typeface="Arial Narrow" pitchFamily="34" charset="0"/>
              </a:defRPr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609850"/>
            <a:ext cx="6464301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041" y="1842136"/>
            <a:ext cx="6466840" cy="767714"/>
          </a:xfrm>
        </p:spPr>
        <p:txBody>
          <a:bodyPr anchor="b">
            <a:normAutofit/>
          </a:bodyPr>
          <a:lstStyle>
            <a:lvl1pPr marL="0" indent="0" algn="ctr">
              <a:buNone/>
              <a:defRPr sz="3800" b="0" i="1">
                <a:solidFill>
                  <a:srgbClr val="FFFF00"/>
                </a:solidFill>
                <a:latin typeface="Arial Narrow" pitchFamily="34" charset="0"/>
              </a:defRPr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041" y="2609850"/>
            <a:ext cx="6466840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92118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744508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900592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ctrTitle"/>
          </p:nvPr>
        </p:nvSpPr>
        <p:spPr>
          <a:xfrm>
            <a:off x="685800" y="902970"/>
            <a:ext cx="13182600" cy="1078230"/>
          </a:xfrm>
        </p:spPr>
        <p:txBody>
          <a:bodyPr/>
          <a:lstStyle>
            <a:lvl1pPr algn="ctr">
              <a:defRPr baseline="0"/>
            </a:lvl1pPr>
          </a:lstStyle>
          <a:p>
            <a:pPr algn="l"/>
            <a:endParaRPr lang="en-US" dirty="0"/>
          </a:p>
        </p:txBody>
      </p:sp>
      <p:sp>
        <p:nvSpPr>
          <p:cNvPr id="7" name="Content Placeholder 3"/>
          <p:cNvSpPr>
            <a:spLocks noGrp="1"/>
          </p:cNvSpPr>
          <p:nvPr>
            <p:ph idx="13"/>
          </p:nvPr>
        </p:nvSpPr>
        <p:spPr>
          <a:xfrm>
            <a:off x="685800" y="2743200"/>
            <a:ext cx="13167360" cy="4800600"/>
          </a:xfrm>
        </p:spPr>
        <p:txBody>
          <a:bodyPr>
            <a:normAutofit fontScale="92500" lnSpcReduction="20000"/>
          </a:bodyPr>
          <a:lstStyle/>
          <a:p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85800" y="1905000"/>
            <a:ext cx="13182600" cy="838200"/>
          </a:xfrm>
        </p:spPr>
        <p:txBody>
          <a:bodyPr>
            <a:normAutofit/>
          </a:bodyPr>
          <a:lstStyle>
            <a:lvl1pPr marL="0" indent="0" algn="ctr">
              <a:buNone/>
              <a:defRPr sz="4200" b="0" i="1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</p:txBody>
      </p:sp>
      <p:sp>
        <p:nvSpPr>
          <p:cNvPr id="10" name="Title 1"/>
          <p:cNvSpPr txBox="1">
            <a:spLocks/>
          </p:cNvSpPr>
          <p:nvPr userDrawn="1"/>
        </p:nvSpPr>
        <p:spPr bwMode="auto">
          <a:xfrm>
            <a:off x="685800" y="457200"/>
            <a:ext cx="131826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>
            <a:lvl1pPr algn="ctr" defTabSz="1304925" rtl="0" fontAlgn="base">
              <a:spcBef>
                <a:spcPct val="0"/>
              </a:spcBef>
              <a:spcAft>
                <a:spcPct val="0"/>
              </a:spcAft>
              <a:defRPr sz="5400" b="1" kern="1200" baseline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2pPr>
            <a:lvl3pPr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3pPr>
            <a:lvl4pPr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4pPr>
            <a:lvl5pPr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5pPr>
            <a:lvl6pPr marL="457200"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6pPr>
            <a:lvl7pPr marL="914400"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7pPr>
            <a:lvl8pPr marL="1371600"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8pPr>
            <a:lvl9pPr marL="1828800"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pPr algn="l"/>
            <a:endParaRPr lang="en-US" sz="3200" b="0" i="1" dirty="0">
              <a:solidFill>
                <a:srgbClr val="FFFF00"/>
              </a:solidFill>
              <a:latin typeface="Arial Narrow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L Title, Subhead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182600" cy="990600"/>
          </a:xfrm>
        </p:spPr>
        <p:txBody>
          <a:bodyPr/>
          <a:lstStyle>
            <a:lvl1pPr algn="ctr">
              <a:defRPr u="none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447800"/>
            <a:ext cx="13182600" cy="1524000"/>
          </a:xfrm>
        </p:spPr>
        <p:txBody>
          <a:bodyPr>
            <a:normAutofit/>
          </a:bodyPr>
          <a:lstStyle>
            <a:lvl1pPr marL="0" indent="0" algn="ctr">
              <a:buNone/>
              <a:defRPr sz="4200" b="0" i="1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685800" y="2514600"/>
            <a:ext cx="13167360" cy="4419600"/>
          </a:xfrm>
        </p:spPr>
        <p:txBody>
          <a:bodyPr/>
          <a:lstStyle>
            <a:lvl1pPr>
              <a:buClr>
                <a:srgbClr val="CA2E3D"/>
              </a:buClr>
              <a:defRPr>
                <a:solidFill>
                  <a:schemeClr val="bg1"/>
                </a:solidFill>
              </a:defRPr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3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6972831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World of Solutions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630400" cy="822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68071761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Title, Subhead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2435840" cy="1764030"/>
          </a:xfrm>
        </p:spPr>
        <p:txBody>
          <a:bodyPr/>
          <a:lstStyle>
            <a:lvl1pPr algn="l">
              <a:defRPr u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209800"/>
            <a:ext cx="13182600" cy="1295400"/>
          </a:xfrm>
        </p:spPr>
        <p:txBody>
          <a:bodyPr>
            <a:normAutofit/>
          </a:bodyPr>
          <a:lstStyle>
            <a:lvl1pPr marL="0" indent="0" algn="l">
              <a:buNone/>
              <a:defRPr sz="4200" b="0" i="1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685800" y="2981324"/>
            <a:ext cx="13167360" cy="4303396"/>
          </a:xfrm>
        </p:spPr>
        <p:txBody>
          <a:bodyPr/>
          <a:lstStyle>
            <a:lvl1pPr>
              <a:buClr>
                <a:srgbClr val="CA2E3D"/>
              </a:buClr>
              <a:defRPr/>
            </a:lvl1pPr>
            <a:lvl2pPr>
              <a:buClr>
                <a:srgbClr val="CA2E3D"/>
              </a:buClr>
              <a:buFont typeface="Wingdings" pitchFamily="2" charset="2"/>
              <a:buChar char="§"/>
              <a:defRPr sz="30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2pPr>
            <a:lvl3pPr>
              <a:buClr>
                <a:srgbClr val="CA2E3D"/>
              </a:buClr>
              <a:buFont typeface="Wingdings" pitchFamily="2" charset="2"/>
              <a:buChar char="ü"/>
              <a:defRPr sz="24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488950" marR="0" indent="-488950" algn="l" defTabSz="13049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C00000"/>
              </a:buClr>
              <a:buSzTx/>
              <a:buFont typeface="Wingdings" pitchFamily="2" charset="2"/>
              <a:buChar char="§"/>
              <a:tabLst/>
              <a:defRPr baseline="0">
                <a:latin typeface="Times New Roman" pitchFamily="18" charset="0"/>
                <a:cs typeface="Times New Roman" pitchFamily="18" charset="0"/>
              </a:defRPr>
            </a:lvl1pPr>
            <a:lvl2pPr marL="1060450" marR="0" indent="-407988" algn="l" defTabSz="13049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–"/>
              <a:tabLst/>
              <a:defRPr baseline="0">
                <a:latin typeface="Times New Roman" pitchFamily="18" charset="0"/>
                <a:cs typeface="Times New Roman" pitchFamily="18" charset="0"/>
              </a:defRPr>
            </a:lvl2pPr>
            <a:lvl3pPr marL="1631950" marR="0" indent="-325438" algn="l" defTabSz="1304925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 baseline="0">
                <a:latin typeface="Times New Roman" pitchFamily="18" charset="0"/>
                <a:cs typeface="Times New Roman" pitchFamily="18" charset="0"/>
              </a:defRPr>
            </a:lvl3pPr>
            <a:lvl4pPr>
              <a:defRPr>
                <a:latin typeface="Times New Roman" pitchFamily="18" charset="0"/>
                <a:cs typeface="Times New Roman" pitchFamily="18" charset="0"/>
              </a:defRPr>
            </a:lvl4pPr>
            <a:lvl5pPr>
              <a:defRPr>
                <a:latin typeface="Times New Roman" pitchFamily="18" charset="0"/>
                <a:cs typeface="Times New Roman" pitchFamily="18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31520" y="1920240"/>
            <a:ext cx="6461760" cy="543115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437120" y="1920240"/>
            <a:ext cx="6461760" cy="543115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842136"/>
            <a:ext cx="6464301" cy="767714"/>
          </a:xfrm>
        </p:spPr>
        <p:txBody>
          <a:bodyPr anchor="b">
            <a:normAutofit/>
          </a:bodyPr>
          <a:lstStyle>
            <a:lvl1pPr marL="0" indent="0" algn="ctr">
              <a:buNone/>
              <a:defRPr sz="3800" b="0" i="1">
                <a:solidFill>
                  <a:srgbClr val="FFFF00"/>
                </a:solidFill>
                <a:latin typeface="Arial Narrow" pitchFamily="34" charset="0"/>
              </a:defRPr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609850"/>
            <a:ext cx="6464301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041" y="1842136"/>
            <a:ext cx="6466840" cy="767714"/>
          </a:xfrm>
        </p:spPr>
        <p:txBody>
          <a:bodyPr anchor="b">
            <a:normAutofit/>
          </a:bodyPr>
          <a:lstStyle>
            <a:lvl1pPr marL="0" indent="0" algn="ctr">
              <a:buNone/>
              <a:defRPr sz="3800" b="0" i="1">
                <a:solidFill>
                  <a:srgbClr val="FFFF00"/>
                </a:solidFill>
                <a:latin typeface="Arial Narrow" pitchFamily="34" charset="0"/>
              </a:defRPr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041" y="2609850"/>
            <a:ext cx="6466840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A World of Solutions"/>
          <p:cNvPicPr>
            <a:picLocks noChangeAspect="1" noChangeArrowheads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630400" cy="822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79317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.jpeg"/><Relationship Id="rId1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13" Type="http://schemas.openxmlformats.org/officeDocument/2006/relationships/image" Target="../media/image1.jpeg"/><Relationship Id="rId1" Type="http://schemas.openxmlformats.org/officeDocument/2006/relationships/slideLayout" Target="../slideLayouts/slideLayout21.xml"/><Relationship Id="rId2" Type="http://schemas.openxmlformats.org/officeDocument/2006/relationships/slideLayout" Target="../slideLayouts/slideLayout22.xml"/><Relationship Id="rId3" Type="http://schemas.openxmlformats.org/officeDocument/2006/relationships/slideLayout" Target="../slideLayouts/slideLayout23.xml"/><Relationship Id="rId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25.xml"/><Relationship Id="rId6" Type="http://schemas.openxmlformats.org/officeDocument/2006/relationships/slideLayout" Target="../slideLayouts/slideLayout26.xml"/><Relationship Id="rId7" Type="http://schemas.openxmlformats.org/officeDocument/2006/relationships/slideLayout" Target="../slideLayouts/slideLayout27.xml"/><Relationship Id="rId8" Type="http://schemas.openxmlformats.org/officeDocument/2006/relationships/slideLayout" Target="../slideLayouts/slideLayout28.xml"/><Relationship Id="rId9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701675" y="457200"/>
            <a:ext cx="1316672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2209800"/>
            <a:ext cx="13166725" cy="483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pic>
        <p:nvPicPr>
          <p:cNvPr id="7" name="Picture 8"/>
          <p:cNvPicPr>
            <a:picLocks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5158" y="7010400"/>
            <a:ext cx="1699985" cy="8206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684" r:id="rId2"/>
    <p:sldLayoutId id="2147483683" r:id="rId3"/>
    <p:sldLayoutId id="2147483681" r:id="rId4"/>
    <p:sldLayoutId id="2147483679" r:id="rId5"/>
    <p:sldLayoutId id="2147483678" r:id="rId6"/>
    <p:sldLayoutId id="2147483677" r:id="rId7"/>
    <p:sldLayoutId id="2147483676" r:id="rId8"/>
    <p:sldLayoutId id="2147483685" r:id="rId9"/>
    <p:sldLayoutId id="2147483708" r:id="rId10"/>
    <p:sldLayoutId id="2147483709" r:id="rId11"/>
  </p:sldLayoutIdLst>
  <p:txStyles>
    <p:titleStyle>
      <a:lvl1pPr algn="ctr" defTabSz="1304925" rtl="0" fontAlgn="base">
        <a:spcBef>
          <a:spcPct val="0"/>
        </a:spcBef>
        <a:spcAft>
          <a:spcPct val="0"/>
        </a:spcAft>
        <a:defRPr sz="5400" b="1" kern="12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2pPr>
      <a:lvl3pPr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3pPr>
      <a:lvl4pPr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4pPr>
      <a:lvl5pPr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5pPr>
      <a:lvl6pPr marL="457200"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6pPr>
      <a:lvl7pPr marL="914400"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7pPr>
      <a:lvl8pPr marL="1371600"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8pPr>
      <a:lvl9pPr marL="1828800"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9pPr>
    </p:titleStyle>
    <p:bodyStyle>
      <a:lvl1pPr marL="488950" indent="-488950" algn="l" defTabSz="1304925" rtl="0" fontAlgn="base">
        <a:spcBef>
          <a:spcPct val="20000"/>
        </a:spcBef>
        <a:spcAft>
          <a:spcPct val="0"/>
        </a:spcAft>
        <a:buClr>
          <a:srgbClr val="C00000"/>
        </a:buClr>
        <a:buFont typeface="Wingdings" pitchFamily="2" charset="2"/>
        <a:buChar char="§"/>
        <a:defRPr sz="3600" kern="1200">
          <a:solidFill>
            <a:schemeClr val="bg1"/>
          </a:solidFill>
          <a:latin typeface="Times New Roman" pitchFamily="18" charset="0"/>
          <a:ea typeface="+mn-ea"/>
          <a:cs typeface="Times New Roman" pitchFamily="18" charset="0"/>
        </a:defRPr>
      </a:lvl1pPr>
      <a:lvl2pPr marL="1060450" indent="-407988" algn="l" defTabSz="1304925" rtl="0" fontAlgn="base">
        <a:spcBef>
          <a:spcPct val="20000"/>
        </a:spcBef>
        <a:spcAft>
          <a:spcPct val="0"/>
        </a:spcAft>
        <a:buClr>
          <a:srgbClr val="C00000"/>
        </a:buClr>
        <a:buFont typeface="Wingdings" pitchFamily="2" charset="2"/>
        <a:buChar char="§"/>
        <a:defRPr sz="3000" kern="1200" baseline="0">
          <a:solidFill>
            <a:schemeClr val="bg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631950" indent="-325438" algn="l" defTabSz="1304925" rtl="0" fontAlgn="base">
        <a:spcBef>
          <a:spcPct val="20000"/>
        </a:spcBef>
        <a:spcAft>
          <a:spcPct val="0"/>
        </a:spcAft>
        <a:buClr>
          <a:schemeClr val="bg1"/>
        </a:buClr>
        <a:buFont typeface="Wingdings" pitchFamily="2" charset="2"/>
        <a:buChar char="ü"/>
        <a:defRPr sz="2400" kern="1200" baseline="0">
          <a:solidFill>
            <a:schemeClr val="bg1"/>
          </a:solidFill>
          <a:latin typeface="Times New Roman" pitchFamily="18" charset="0"/>
          <a:ea typeface="+mn-ea"/>
          <a:cs typeface="Times New Roman" pitchFamily="18" charset="0"/>
        </a:defRPr>
      </a:lvl3pPr>
      <a:lvl4pPr marL="2284413" indent="-325438" algn="l" defTabSz="1304925" rtl="0" fontAlgn="base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Times New Roman" pitchFamily="18" charset="0"/>
        </a:defRPr>
      </a:lvl4pPr>
      <a:lvl5pPr marL="2938463" indent="-325438" algn="l" defTabSz="1304925" rtl="0" fontAlgn="base">
        <a:spcBef>
          <a:spcPct val="20000"/>
        </a:spcBef>
        <a:spcAft>
          <a:spcPct val="0"/>
        </a:spcAft>
        <a:buFont typeface="Arial" charset="0"/>
        <a:buChar char="»"/>
        <a:defRPr sz="2900" kern="1200">
          <a:solidFill>
            <a:schemeClr val="tx1"/>
          </a:solidFill>
          <a:latin typeface="+mn-lt"/>
          <a:ea typeface="+mn-ea"/>
          <a:cs typeface="Times New Roman" pitchFamily="18" charset="0"/>
        </a:defRPr>
      </a:lvl5pPr>
      <a:lvl6pPr marL="359210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521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8327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1437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701675" y="457200"/>
            <a:ext cx="1316672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2209800"/>
            <a:ext cx="13166725" cy="483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pic>
        <p:nvPicPr>
          <p:cNvPr id="7" name="Picture 8"/>
          <p:cNvPicPr>
            <a:picLocks noChangeArrowheads="1"/>
          </p:cNvPicPr>
          <p:nvPr userDrawn="1"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5158" y="7010400"/>
            <a:ext cx="1699985" cy="8206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0733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</p:sldLayoutIdLst>
  <p:txStyles>
    <p:titleStyle>
      <a:lvl1pPr algn="ctr" defTabSz="1304925" rtl="0" fontAlgn="base">
        <a:spcBef>
          <a:spcPct val="0"/>
        </a:spcBef>
        <a:spcAft>
          <a:spcPct val="0"/>
        </a:spcAft>
        <a:defRPr sz="5400" b="1" kern="12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2pPr>
      <a:lvl3pPr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3pPr>
      <a:lvl4pPr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4pPr>
      <a:lvl5pPr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5pPr>
      <a:lvl6pPr marL="457200"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6pPr>
      <a:lvl7pPr marL="914400"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7pPr>
      <a:lvl8pPr marL="1371600"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8pPr>
      <a:lvl9pPr marL="1828800"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9pPr>
    </p:titleStyle>
    <p:bodyStyle>
      <a:lvl1pPr marL="488950" indent="-488950" algn="l" defTabSz="1304925" rtl="0" fontAlgn="base">
        <a:spcBef>
          <a:spcPct val="20000"/>
        </a:spcBef>
        <a:spcAft>
          <a:spcPct val="0"/>
        </a:spcAft>
        <a:buClr>
          <a:srgbClr val="C00000"/>
        </a:buClr>
        <a:buFont typeface="Wingdings" pitchFamily="2" charset="2"/>
        <a:buChar char="§"/>
        <a:defRPr sz="3600" kern="1200">
          <a:solidFill>
            <a:schemeClr val="bg1"/>
          </a:solidFill>
          <a:latin typeface="Times New Roman" pitchFamily="18" charset="0"/>
          <a:ea typeface="+mn-ea"/>
          <a:cs typeface="Times New Roman" pitchFamily="18" charset="0"/>
        </a:defRPr>
      </a:lvl1pPr>
      <a:lvl2pPr marL="1060450" indent="-407988" algn="l" defTabSz="1304925" rtl="0" fontAlgn="base">
        <a:spcBef>
          <a:spcPct val="20000"/>
        </a:spcBef>
        <a:spcAft>
          <a:spcPct val="0"/>
        </a:spcAft>
        <a:buClr>
          <a:srgbClr val="C00000"/>
        </a:buClr>
        <a:buFont typeface="Wingdings" pitchFamily="2" charset="2"/>
        <a:buChar char="§"/>
        <a:defRPr sz="3000" kern="1200" baseline="0">
          <a:solidFill>
            <a:schemeClr val="bg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631950" indent="-325438" algn="l" defTabSz="1304925" rtl="0" fontAlgn="base">
        <a:spcBef>
          <a:spcPct val="20000"/>
        </a:spcBef>
        <a:spcAft>
          <a:spcPct val="0"/>
        </a:spcAft>
        <a:buClr>
          <a:schemeClr val="bg1"/>
        </a:buClr>
        <a:buFont typeface="Wingdings" pitchFamily="2" charset="2"/>
        <a:buChar char="ü"/>
        <a:defRPr sz="2400" kern="1200" baseline="0">
          <a:solidFill>
            <a:schemeClr val="bg1"/>
          </a:solidFill>
          <a:latin typeface="Times New Roman" pitchFamily="18" charset="0"/>
          <a:ea typeface="+mn-ea"/>
          <a:cs typeface="Times New Roman" pitchFamily="18" charset="0"/>
        </a:defRPr>
      </a:lvl3pPr>
      <a:lvl4pPr marL="2284413" indent="-325438" algn="l" defTabSz="1304925" rtl="0" fontAlgn="base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Times New Roman" pitchFamily="18" charset="0"/>
        </a:defRPr>
      </a:lvl4pPr>
      <a:lvl5pPr marL="2938463" indent="-325438" algn="l" defTabSz="1304925" rtl="0" fontAlgn="base">
        <a:spcBef>
          <a:spcPct val="20000"/>
        </a:spcBef>
        <a:spcAft>
          <a:spcPct val="0"/>
        </a:spcAft>
        <a:buFont typeface="Arial" charset="0"/>
        <a:buChar char="»"/>
        <a:defRPr sz="2900" kern="1200">
          <a:solidFill>
            <a:schemeClr val="tx1"/>
          </a:solidFill>
          <a:latin typeface="+mn-lt"/>
          <a:ea typeface="+mn-ea"/>
          <a:cs typeface="Times New Roman" pitchFamily="18" charset="0"/>
        </a:defRPr>
      </a:lvl5pPr>
      <a:lvl6pPr marL="359210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521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8327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1437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email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Placeholder 1"/>
          <p:cNvSpPr>
            <a:spLocks noGrp="1"/>
          </p:cNvSpPr>
          <p:nvPr>
            <p:ph type="title"/>
          </p:nvPr>
        </p:nvSpPr>
        <p:spPr bwMode="auto">
          <a:xfrm>
            <a:off x="701675" y="457200"/>
            <a:ext cx="1316672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331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731838" y="2209800"/>
            <a:ext cx="13166725" cy="4837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30622" tIns="65311" rIns="130622" bIns="6531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56858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82" r:id="rId9"/>
    <p:sldLayoutId id="2147483695" r:id="rId10"/>
    <p:sldLayoutId id="2147483707" r:id="rId11"/>
  </p:sldLayoutIdLst>
  <p:txStyles>
    <p:titleStyle>
      <a:lvl1pPr algn="ctr" defTabSz="1304925" rtl="0" fontAlgn="base">
        <a:spcBef>
          <a:spcPct val="0"/>
        </a:spcBef>
        <a:spcAft>
          <a:spcPct val="0"/>
        </a:spcAft>
        <a:defRPr sz="5400" b="1" kern="1200">
          <a:solidFill>
            <a:schemeClr val="bg1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2pPr>
      <a:lvl3pPr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3pPr>
      <a:lvl4pPr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4pPr>
      <a:lvl5pPr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5pPr>
      <a:lvl6pPr marL="457200"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6pPr>
      <a:lvl7pPr marL="914400"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7pPr>
      <a:lvl8pPr marL="1371600"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8pPr>
      <a:lvl9pPr marL="1828800" algn="l" defTabSz="1304925" rtl="0" fontAlgn="base">
        <a:spcBef>
          <a:spcPct val="0"/>
        </a:spcBef>
        <a:spcAft>
          <a:spcPct val="0"/>
        </a:spcAft>
        <a:defRPr sz="5400" b="1">
          <a:solidFill>
            <a:schemeClr val="bg1"/>
          </a:solidFill>
          <a:latin typeface="Verdana" pitchFamily="34" charset="0"/>
        </a:defRPr>
      </a:lvl9pPr>
    </p:titleStyle>
    <p:bodyStyle>
      <a:lvl1pPr marL="488950" indent="-488950" algn="l" defTabSz="1304925" rtl="0" fontAlgn="base">
        <a:spcBef>
          <a:spcPct val="20000"/>
        </a:spcBef>
        <a:spcAft>
          <a:spcPct val="0"/>
        </a:spcAft>
        <a:buClr>
          <a:srgbClr val="C00000"/>
        </a:buClr>
        <a:buFont typeface="Wingdings" pitchFamily="2" charset="2"/>
        <a:buChar char="§"/>
        <a:defRPr sz="3600" kern="1200">
          <a:solidFill>
            <a:schemeClr val="bg1"/>
          </a:solidFill>
          <a:latin typeface="Times New Roman" pitchFamily="18" charset="0"/>
          <a:ea typeface="+mn-ea"/>
          <a:cs typeface="Times New Roman" pitchFamily="18" charset="0"/>
        </a:defRPr>
      </a:lvl1pPr>
      <a:lvl2pPr marL="1060450" indent="-407988" algn="l" defTabSz="1304925" rtl="0" fontAlgn="base">
        <a:spcBef>
          <a:spcPct val="20000"/>
        </a:spcBef>
        <a:spcAft>
          <a:spcPct val="0"/>
        </a:spcAft>
        <a:buClr>
          <a:srgbClr val="C00000"/>
        </a:buClr>
        <a:buFont typeface="Wingdings" pitchFamily="2" charset="2"/>
        <a:buChar char="§"/>
        <a:defRPr sz="3000" kern="1200" baseline="0">
          <a:solidFill>
            <a:schemeClr val="bg1"/>
          </a:solidFill>
          <a:latin typeface="Times New Roman" pitchFamily="18" charset="0"/>
          <a:ea typeface="+mn-ea"/>
          <a:cs typeface="Times New Roman" pitchFamily="18" charset="0"/>
        </a:defRPr>
      </a:lvl2pPr>
      <a:lvl3pPr marL="1631950" indent="-325438" algn="l" defTabSz="1304925" rtl="0" fontAlgn="base">
        <a:spcBef>
          <a:spcPct val="20000"/>
        </a:spcBef>
        <a:spcAft>
          <a:spcPct val="0"/>
        </a:spcAft>
        <a:buClr>
          <a:schemeClr val="bg1"/>
        </a:buClr>
        <a:buFont typeface="Wingdings" pitchFamily="2" charset="2"/>
        <a:buChar char="ü"/>
        <a:defRPr sz="2400" kern="1200" baseline="0">
          <a:solidFill>
            <a:schemeClr val="bg1"/>
          </a:solidFill>
          <a:latin typeface="Times New Roman" pitchFamily="18" charset="0"/>
          <a:ea typeface="+mn-ea"/>
          <a:cs typeface="Times New Roman" pitchFamily="18" charset="0"/>
        </a:defRPr>
      </a:lvl3pPr>
      <a:lvl4pPr marL="2284413" indent="-325438" algn="l" defTabSz="1304925" rtl="0" fontAlgn="base">
        <a:spcBef>
          <a:spcPct val="20000"/>
        </a:spcBef>
        <a:spcAft>
          <a:spcPct val="0"/>
        </a:spcAft>
        <a:buFont typeface="Arial" charset="0"/>
        <a:buChar char="–"/>
        <a:defRPr sz="2900" kern="1200">
          <a:solidFill>
            <a:schemeClr val="tx1"/>
          </a:solidFill>
          <a:latin typeface="+mn-lt"/>
          <a:ea typeface="+mn-ea"/>
          <a:cs typeface="Times New Roman" pitchFamily="18" charset="0"/>
        </a:defRPr>
      </a:lvl4pPr>
      <a:lvl5pPr marL="2938463" indent="-325438" algn="l" defTabSz="1304925" rtl="0" fontAlgn="base">
        <a:spcBef>
          <a:spcPct val="20000"/>
        </a:spcBef>
        <a:spcAft>
          <a:spcPct val="0"/>
        </a:spcAft>
        <a:buFont typeface="Arial" charset="0"/>
        <a:buChar char="»"/>
        <a:defRPr sz="2900" kern="1200">
          <a:solidFill>
            <a:schemeClr val="tx1"/>
          </a:solidFill>
          <a:latin typeface="+mn-lt"/>
          <a:ea typeface="+mn-ea"/>
          <a:cs typeface="Times New Roman" pitchFamily="18" charset="0"/>
        </a:defRPr>
      </a:lvl5pPr>
      <a:lvl6pPr marL="359210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5216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8327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1437" indent="-326555" algn="l" defTabSz="1306220" rtl="0" eaLnBrk="1" latinLnBrk="0" hangingPunct="1">
        <a:spcBef>
          <a:spcPct val="20000"/>
        </a:spcBef>
        <a:buFont typeface="Arial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130622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jpe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1" Type="http://schemas.openxmlformats.org/officeDocument/2006/relationships/slideLayout" Target="../slideLayouts/slideLayout28.xml"/><Relationship Id="rId2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png"/><Relationship Id="rId6" Type="http://schemas.openxmlformats.org/officeDocument/2006/relationships/image" Target="../media/image37.png"/><Relationship Id="rId7" Type="http://schemas.openxmlformats.org/officeDocument/2006/relationships/image" Target="../media/image38.png"/><Relationship Id="rId8" Type="http://schemas.openxmlformats.org/officeDocument/2006/relationships/image" Target="../media/image39.png"/><Relationship Id="rId9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4" Type="http://schemas.openxmlformats.org/officeDocument/2006/relationships/image" Target="../media/image48.png"/><Relationship Id="rId5" Type="http://schemas.openxmlformats.org/officeDocument/2006/relationships/image" Target="../media/image49.png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4" Type="http://schemas.openxmlformats.org/officeDocument/2006/relationships/image" Target="../media/image51.png"/><Relationship Id="rId5" Type="http://schemas.openxmlformats.org/officeDocument/2006/relationships/image" Target="../media/image52.png"/><Relationship Id="rId6" Type="http://schemas.openxmlformats.org/officeDocument/2006/relationships/image" Target="../media/image53.png"/><Relationship Id="rId7" Type="http://schemas.openxmlformats.org/officeDocument/2006/relationships/image" Target="../media/image49.png"/><Relationship Id="rId8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4" Type="http://schemas.openxmlformats.org/officeDocument/2006/relationships/image" Target="../media/image55.png"/><Relationship Id="rId5" Type="http://schemas.openxmlformats.org/officeDocument/2006/relationships/image" Target="../media/image56.png"/><Relationship Id="rId6" Type="http://schemas.openxmlformats.org/officeDocument/2006/relationships/image" Target="../media/image49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4" Type="http://schemas.openxmlformats.org/officeDocument/2006/relationships/image" Target="../media/image58.png"/><Relationship Id="rId5" Type="http://schemas.openxmlformats.org/officeDocument/2006/relationships/image" Target="../media/image59.png"/><Relationship Id="rId6" Type="http://schemas.openxmlformats.org/officeDocument/2006/relationships/image" Target="../media/image60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4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4" Type="http://schemas.openxmlformats.org/officeDocument/2006/relationships/image" Target="../media/image64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4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4" Type="http://schemas.openxmlformats.org/officeDocument/2006/relationships/image" Target="../media/image68.png"/><Relationship Id="rId5" Type="http://schemas.openxmlformats.org/officeDocument/2006/relationships/image" Target="../media/image69.png"/><Relationship Id="rId6" Type="http://schemas.openxmlformats.org/officeDocument/2006/relationships/image" Target="../media/image70.png"/><Relationship Id="rId7" Type="http://schemas.openxmlformats.org/officeDocument/2006/relationships/image" Target="../media/image71.png"/><Relationship Id="rId8" Type="http://schemas.openxmlformats.org/officeDocument/2006/relationships/image" Target="../media/image28.png"/><Relationship Id="rId9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1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png"/><Relationship Id="rId5" Type="http://schemas.openxmlformats.org/officeDocument/2006/relationships/image" Target="../media/image75.png"/><Relationship Id="rId6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77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8.png"/><Relationship Id="rId3" Type="http://schemas.openxmlformats.org/officeDocument/2006/relationships/image" Target="../media/image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tiff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4" Type="http://schemas.openxmlformats.org/officeDocument/2006/relationships/image" Target="../media/image81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4" Type="http://schemas.openxmlformats.org/officeDocument/2006/relationships/image" Target="../media/image83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0.png"/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4" Type="http://schemas.openxmlformats.org/officeDocument/2006/relationships/image" Target="../media/image85.png"/><Relationship Id="rId5" Type="http://schemas.openxmlformats.org/officeDocument/2006/relationships/image" Target="../media/image8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87.png"/><Relationship Id="rId3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4" Type="http://schemas.openxmlformats.org/officeDocument/2006/relationships/image" Target="../media/image89.png"/><Relationship Id="rId5" Type="http://schemas.openxmlformats.org/officeDocument/2006/relationships/image" Target="../media/image90.png"/><Relationship Id="rId6" Type="http://schemas.openxmlformats.org/officeDocument/2006/relationships/image" Target="../media/image91.png"/><Relationship Id="rId7" Type="http://schemas.openxmlformats.org/officeDocument/2006/relationships/image" Target="../media/image92.png"/><Relationship Id="rId8" Type="http://schemas.openxmlformats.org/officeDocument/2006/relationships/image" Target="../media/image93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4" Type="http://schemas.openxmlformats.org/officeDocument/2006/relationships/image" Target="../media/image9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images.google.co.uk/imgres?imgurl=http://shiftingbaselines.org/blog/rignight.jpg&amp;imgrefurl=http://www.shiftingbaselines.org/blog/archives/2005_06.html&amp;h=529&amp;w=706&amp;sz=89&amp;hl=en&amp;start=1&amp;tbnid=s6Pw9e9rjfEizM:&amp;tbnh=105&amp;tbnw=140&amp;prev=/images?q=oil+rigs&amp;gbv=2&amp;svnum=10&amp;hl=en&amp;sa=G" TargetMode="External"/><Relationship Id="rId4" Type="http://schemas.openxmlformats.org/officeDocument/2006/relationships/image" Target="../media/image97.jpeg"/><Relationship Id="rId5" Type="http://schemas.openxmlformats.org/officeDocument/2006/relationships/hyperlink" Target="http://images.google.co.uk/imgres?imgurl=http://intranet.dalton.org/departments/science/Astro/planets/Jupiter/Web%20page%20stuff/hubble%20space%20telescope.gif&amp;imgrefurl=http://intranet.dalton.org/departments/science/Astro/planets/Jupiter/Web%20page%20stuff/Jupiterfromearth.htm&amp;h=473&amp;w=483&amp;sz=166&amp;hl=en&amp;start=7&amp;tbnid=JUi9cVyhR0uA0M:&amp;tbnh=126&amp;tbnw=129&amp;prev=/images?q=satallites&amp;gbv=2&amp;svnum=10&amp;hl=en&amp;sa=G" TargetMode="External"/><Relationship Id="rId6" Type="http://schemas.openxmlformats.org/officeDocument/2006/relationships/image" Target="../media/image98.jpeg"/><Relationship Id="rId7" Type="http://schemas.openxmlformats.org/officeDocument/2006/relationships/hyperlink" Target="http://images.google.co.uk/imgres?imgurl=http://files.turbosquid.com/Preview/Content_on_7_5_2003_14_13_19/Missiles_01.jpg01674715-DEE3-4D61-B6F20FB4F730909D.jpgLarge.jpg&amp;imgrefurl=http://www.turbosquid.com/FullPreview/Index.cfm/ID/195536&amp;h=300&amp;w=400&amp;sz=24&amp;hl=en&amp;start=63&amp;tbnid=bPcpy5YJNrzmiM:&amp;tbnh=93&amp;tbnw=124&amp;prev=/images?q=missiles&amp;start=60&amp;gbv=2&amp;ndsp=20&amp;svnum=10&amp;hl=en&amp;sa=N" TargetMode="External"/><Relationship Id="rId8" Type="http://schemas.openxmlformats.org/officeDocument/2006/relationships/image" Target="../media/image99.jpeg"/><Relationship Id="rId9" Type="http://schemas.openxmlformats.org/officeDocument/2006/relationships/hyperlink" Target="http://images.google.co.uk/imgres?imgurl=http://www2.tech.purdue.edu/at/courses/aeml/airframeimages/avionicsbayinnose.JPG&amp;imgrefurl=http://www2.tech.purdue.edu/at/courses/aeml/&amp;h=480&amp;w=640&amp;sz=92&amp;hl=en&amp;start=49&amp;tbnid=3ElTq2scK__MAM:&amp;tbnh=103&amp;tbnw=137&amp;prev=/images?q=avionic+boxes&amp;start=40&amp;gbv=2&amp;ndsp=20&amp;svnum=10&amp;hl=en&amp;sa=N" TargetMode="External"/><Relationship Id="rId10" Type="http://schemas.openxmlformats.org/officeDocument/2006/relationships/image" Target="../media/image100.jpeg"/><Relationship Id="rId11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96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4" Type="http://schemas.openxmlformats.org/officeDocument/2006/relationships/image" Target="../media/image2.png"/><Relationship Id="rId5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29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4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0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104.png"/><Relationship Id="rId5" Type="http://schemas.openxmlformats.org/officeDocument/2006/relationships/image" Target="../media/image105.png"/><Relationship Id="rId6" Type="http://schemas.openxmlformats.org/officeDocument/2006/relationships/image" Target="../media/image106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jpeg"/><Relationship Id="rId4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0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10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3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110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11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4" Type="http://schemas.openxmlformats.org/officeDocument/2006/relationships/image" Target="../media/image114.png"/><Relationship Id="rId5" Type="http://schemas.openxmlformats.org/officeDocument/2006/relationships/image" Target="../media/image28.pn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jpeg"/><Relationship Id="rId4" Type="http://schemas.openxmlformats.org/officeDocument/2006/relationships/image" Target="../media/image11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4" Type="http://schemas.openxmlformats.org/officeDocument/2006/relationships/image" Target="../media/image118.png"/><Relationship Id="rId5" Type="http://schemas.openxmlformats.org/officeDocument/2006/relationships/image" Target="../media/image119.png"/><Relationship Id="rId6" Type="http://schemas.openxmlformats.org/officeDocument/2006/relationships/image" Target="../media/image120.png"/><Relationship Id="rId1" Type="http://schemas.openxmlformats.org/officeDocument/2006/relationships/slideLayout" Target="../slideLayouts/slideLayout21.xml"/><Relationship Id="rId2" Type="http://schemas.openxmlformats.org/officeDocument/2006/relationships/notesSlide" Target="../notesSlides/notesSlide37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4" Type="http://schemas.openxmlformats.org/officeDocument/2006/relationships/image" Target="../media/image12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png"/><Relationship Id="rId4" Type="http://schemas.openxmlformats.org/officeDocument/2006/relationships/image" Target="../media/image124.png"/><Relationship Id="rId5" Type="http://schemas.openxmlformats.org/officeDocument/2006/relationships/image" Target="../media/image125.png"/><Relationship Id="rId6" Type="http://schemas.openxmlformats.org/officeDocument/2006/relationships/image" Target="../media/image2.png"/><Relationship Id="rId7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4" Type="http://schemas.openxmlformats.org/officeDocument/2006/relationships/image" Target="../media/image127.png"/><Relationship Id="rId5" Type="http://schemas.openxmlformats.org/officeDocument/2006/relationships/image" Target="../media/image128.png"/><Relationship Id="rId6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0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png"/><Relationship Id="rId4" Type="http://schemas.openxmlformats.org/officeDocument/2006/relationships/image" Target="../media/image49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jpeg"/><Relationship Id="rId4" Type="http://schemas.openxmlformats.org/officeDocument/2006/relationships/image" Target="../media/image131.jpeg"/><Relationship Id="rId5" Type="http://schemas.openxmlformats.org/officeDocument/2006/relationships/image" Target="../media/image132.jpeg"/><Relationship Id="rId6" Type="http://schemas.openxmlformats.org/officeDocument/2006/relationships/image" Target="../media/image2.png"/><Relationship Id="rId7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33.png"/><Relationship Id="rId5" Type="http://schemas.openxmlformats.org/officeDocument/2006/relationships/image" Target="../media/image134.png"/><Relationship Id="rId6" Type="http://schemas.openxmlformats.org/officeDocument/2006/relationships/image" Target="../media/image135.png"/><Relationship Id="rId7" Type="http://schemas.openxmlformats.org/officeDocument/2006/relationships/image" Target="../media/image136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3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png"/><Relationship Id="rId4" Type="http://schemas.openxmlformats.org/officeDocument/2006/relationships/image" Target="../media/image138.png"/><Relationship Id="rId5" Type="http://schemas.openxmlformats.org/officeDocument/2006/relationships/image" Target="../media/image139.png"/><Relationship Id="rId6" Type="http://schemas.openxmlformats.org/officeDocument/2006/relationships/image" Target="../media/image140.png"/><Relationship Id="rId7" Type="http://schemas.openxmlformats.org/officeDocument/2006/relationships/image" Target="../media/image2.png"/><Relationship Id="rId8" Type="http://schemas.openxmlformats.org/officeDocument/2006/relationships/image" Target="../media/image49.png"/><Relationship Id="rId9" Type="http://schemas.openxmlformats.org/officeDocument/2006/relationships/image" Target="../media/image141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4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2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png"/><Relationship Id="rId4" Type="http://schemas.openxmlformats.org/officeDocument/2006/relationships/image" Target="../media/image22.png"/><Relationship Id="rId5" Type="http://schemas.openxmlformats.org/officeDocument/2006/relationships/image" Target="../media/image144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4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png"/><Relationship Id="rId4" Type="http://schemas.openxmlformats.org/officeDocument/2006/relationships/image" Target="../media/image146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6.xml"/></Relationships>
</file>

<file path=ppt/slides/_rels/slide56.xml.rels><?xml version="1.0" encoding="UTF-8" standalone="yes"?>
<Relationships xmlns="http://schemas.openxmlformats.org/package/2006/relationships"><Relationship Id="rId9" Type="http://schemas.microsoft.com/office/2007/relationships/hdphoto" Target="../media/hdphoto3.wdp"/><Relationship Id="rId20" Type="http://schemas.openxmlformats.org/officeDocument/2006/relationships/image" Target="../media/image28.png"/><Relationship Id="rId21" Type="http://schemas.openxmlformats.org/officeDocument/2006/relationships/image" Target="../media/image157.png"/><Relationship Id="rId10" Type="http://schemas.openxmlformats.org/officeDocument/2006/relationships/image" Target="../media/image151.png"/><Relationship Id="rId11" Type="http://schemas.microsoft.com/office/2007/relationships/hdphoto" Target="../media/hdphoto4.wdp"/><Relationship Id="rId12" Type="http://schemas.openxmlformats.org/officeDocument/2006/relationships/image" Target="../media/image152.png"/><Relationship Id="rId13" Type="http://schemas.microsoft.com/office/2007/relationships/hdphoto" Target="../media/hdphoto5.wdp"/><Relationship Id="rId14" Type="http://schemas.openxmlformats.org/officeDocument/2006/relationships/image" Target="../media/image153.png"/><Relationship Id="rId15" Type="http://schemas.microsoft.com/office/2007/relationships/hdphoto" Target="../media/hdphoto6.wdp"/><Relationship Id="rId16" Type="http://schemas.openxmlformats.org/officeDocument/2006/relationships/image" Target="../media/image154.png"/><Relationship Id="rId17" Type="http://schemas.openxmlformats.org/officeDocument/2006/relationships/image" Target="../media/image155.png"/><Relationship Id="rId18" Type="http://schemas.openxmlformats.org/officeDocument/2006/relationships/image" Target="../media/image156.png"/><Relationship Id="rId19" Type="http://schemas.microsoft.com/office/2007/relationships/hdphoto" Target="../media/hdphoto7.wdp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147.jpeg"/><Relationship Id="rId4" Type="http://schemas.openxmlformats.org/officeDocument/2006/relationships/image" Target="../media/image148.png"/><Relationship Id="rId5" Type="http://schemas.microsoft.com/office/2007/relationships/hdphoto" Target="../media/hdphoto1.wdp"/><Relationship Id="rId6" Type="http://schemas.openxmlformats.org/officeDocument/2006/relationships/image" Target="../media/image149.png"/><Relationship Id="rId7" Type="http://schemas.microsoft.com/office/2007/relationships/hdphoto" Target="../media/hdphoto2.wdp"/><Relationship Id="rId8" Type="http://schemas.openxmlformats.org/officeDocument/2006/relationships/image" Target="../media/image150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58.jpeg"/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59.png"/><Relationship Id="rId5" Type="http://schemas.openxmlformats.org/officeDocument/2006/relationships/image" Target="../media/image160.png"/><Relationship Id="rId6" Type="http://schemas.openxmlformats.org/officeDocument/2006/relationships/image" Target="../media/image49.png"/><Relationship Id="rId7" Type="http://schemas.openxmlformats.org/officeDocument/2006/relationships/image" Target="../media/image15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9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161.png"/></Relationships>
</file>

<file path=ppt/slides/_rels/slide6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3.png"/><Relationship Id="rId12" Type="http://schemas.openxmlformats.org/officeDocument/2006/relationships/image" Target="../media/image24.png"/><Relationship Id="rId13" Type="http://schemas.openxmlformats.org/officeDocument/2006/relationships/image" Target="../media/image25.png"/><Relationship Id="rId14" Type="http://schemas.openxmlformats.org/officeDocument/2006/relationships/image" Target="../media/image26.png"/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4.png"/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png"/><Relationship Id="rId8" Type="http://schemas.openxmlformats.org/officeDocument/2006/relationships/image" Target="../media/image20.png"/><Relationship Id="rId9" Type="http://schemas.openxmlformats.org/officeDocument/2006/relationships/image" Target="../media/image21.png"/><Relationship Id="rId10" Type="http://schemas.openxmlformats.org/officeDocument/2006/relationships/image" Target="../media/image22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png"/><Relationship Id="rId4" Type="http://schemas.openxmlformats.org/officeDocument/2006/relationships/image" Target="../media/image157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jpeg"/><Relationship Id="rId4" Type="http://schemas.openxmlformats.org/officeDocument/2006/relationships/image" Target="../media/image49.png"/><Relationship Id="rId5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4" Type="http://schemas.openxmlformats.org/officeDocument/2006/relationships/image" Target="../media/image165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66.png"/><Relationship Id="rId5" Type="http://schemas.openxmlformats.org/officeDocument/2006/relationships/image" Target="../media/image167.png"/><Relationship Id="rId6" Type="http://schemas.openxmlformats.org/officeDocument/2006/relationships/image" Target="../media/image168.png"/><Relationship Id="rId7" Type="http://schemas.openxmlformats.org/officeDocument/2006/relationships/image" Target="../media/image169.png"/><Relationship Id="rId8" Type="http://schemas.openxmlformats.org/officeDocument/2006/relationships/image" Target="../media/image157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4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70.png"/><Relationship Id="rId5" Type="http://schemas.openxmlformats.org/officeDocument/2006/relationships/image" Target="../media/image171.png"/><Relationship Id="rId6" Type="http://schemas.openxmlformats.org/officeDocument/2006/relationships/image" Target="../media/image172.png"/><Relationship Id="rId7" Type="http://schemas.openxmlformats.org/officeDocument/2006/relationships/image" Target="../media/image173.png"/><Relationship Id="rId8" Type="http://schemas.openxmlformats.org/officeDocument/2006/relationships/image" Target="../media/image174.png"/><Relationship Id="rId9" Type="http://schemas.openxmlformats.org/officeDocument/2006/relationships/image" Target="../media/image15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5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175.png"/><Relationship Id="rId5" Type="http://schemas.openxmlformats.org/officeDocument/2006/relationships/image" Target="../media/image176.png"/><Relationship Id="rId6" Type="http://schemas.openxmlformats.org/officeDocument/2006/relationships/image" Target="../media/image177.png"/><Relationship Id="rId7" Type="http://schemas.openxmlformats.org/officeDocument/2006/relationships/image" Target="../media/image178.png"/><Relationship Id="rId8" Type="http://schemas.openxmlformats.org/officeDocument/2006/relationships/image" Target="../media/image179.png"/><Relationship Id="rId9" Type="http://schemas.openxmlformats.org/officeDocument/2006/relationships/image" Target="../media/image157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6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jpeg"/><Relationship Id="rId4" Type="http://schemas.openxmlformats.org/officeDocument/2006/relationships/image" Target="../media/image2.png"/><Relationship Id="rId5" Type="http://schemas.openxmlformats.org/officeDocument/2006/relationships/image" Target="../media/image28.png"/><Relationship Id="rId6" Type="http://schemas.openxmlformats.org/officeDocument/2006/relationships/image" Target="../media/image157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7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png"/><Relationship Id="rId4" Type="http://schemas.openxmlformats.org/officeDocument/2006/relationships/image" Target="../media/image18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8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png"/><Relationship Id="rId4" Type="http://schemas.openxmlformats.org/officeDocument/2006/relationships/image" Target="../media/image2.png"/><Relationship Id="rId5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59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jpeg"/><Relationship Id="rId4" Type="http://schemas.openxmlformats.org/officeDocument/2006/relationships/image" Target="../media/image185.png"/><Relationship Id="rId5" Type="http://schemas.openxmlformats.org/officeDocument/2006/relationships/image" Target="../media/image186.png"/><Relationship Id="rId6" Type="http://schemas.openxmlformats.org/officeDocument/2006/relationships/image" Target="../media/image49.png"/><Relationship Id="rId7" Type="http://schemas.openxmlformats.org/officeDocument/2006/relationships/image" Target="../media/image2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4" Type="http://schemas.openxmlformats.org/officeDocument/2006/relationships/image" Target="../media/image28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png"/><Relationship Id="rId4" Type="http://schemas.openxmlformats.org/officeDocument/2006/relationships/image" Target="../media/image2.png"/><Relationship Id="rId5" Type="http://schemas.openxmlformats.org/officeDocument/2006/relationships/image" Target="../media/image188.png"/><Relationship Id="rId6" Type="http://schemas.openxmlformats.org/officeDocument/2006/relationships/image" Target="../media/image189.png"/><Relationship Id="rId7" Type="http://schemas.openxmlformats.org/officeDocument/2006/relationships/image" Target="../media/image190.png"/><Relationship Id="rId8" Type="http://schemas.openxmlformats.org/officeDocument/2006/relationships/image" Target="../media/image191.png"/><Relationship Id="rId9" Type="http://schemas.openxmlformats.org/officeDocument/2006/relationships/image" Target="../media/image28.png"/><Relationship Id="rId10" Type="http://schemas.openxmlformats.org/officeDocument/2006/relationships/image" Target="../media/image157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1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92.jpeg"/><Relationship Id="rId3" Type="http://schemas.openxmlformats.org/officeDocument/2006/relationships/image" Target="../media/image193.jpe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png"/><Relationship Id="rId4" Type="http://schemas.openxmlformats.org/officeDocument/2006/relationships/image" Target="../media/image2.png"/><Relationship Id="rId5" Type="http://schemas.openxmlformats.org/officeDocument/2006/relationships/image" Target="../media/image157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png"/><Relationship Id="rId4" Type="http://schemas.openxmlformats.org/officeDocument/2006/relationships/image" Target="../media/image196.png"/><Relationship Id="rId5" Type="http://schemas.openxmlformats.org/officeDocument/2006/relationships/image" Target="../media/image49.png"/><Relationship Id="rId6" Type="http://schemas.openxmlformats.org/officeDocument/2006/relationships/image" Target="../media/image157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3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7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png"/><Relationship Id="rId4" Type="http://schemas.openxmlformats.org/officeDocument/2006/relationships/image" Target="../media/image199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4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png"/><Relationship Id="rId4" Type="http://schemas.openxmlformats.org/officeDocument/2006/relationships/image" Target="../media/image2.png"/><Relationship Id="rId5" Type="http://schemas.openxmlformats.org/officeDocument/2006/relationships/image" Target="../media/image28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5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png"/><Relationship Id="rId4" Type="http://schemas.openxmlformats.org/officeDocument/2006/relationships/image" Target="../media/image202.png"/><Relationship Id="rId5" Type="http://schemas.openxmlformats.org/officeDocument/2006/relationships/image" Target="../media/image203.png"/><Relationship Id="rId6" Type="http://schemas.openxmlformats.org/officeDocument/2006/relationships/image" Target="../media/image204.png"/><Relationship Id="rId7" Type="http://schemas.openxmlformats.org/officeDocument/2006/relationships/image" Target="../media/image2.png"/><Relationship Id="rId8" Type="http://schemas.openxmlformats.org/officeDocument/2006/relationships/image" Target="../media/image205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6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png"/><Relationship Id="rId4" Type="http://schemas.openxmlformats.org/officeDocument/2006/relationships/image" Target="../media/image207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png"/><Relationship Id="rId4" Type="http://schemas.openxmlformats.org/officeDocument/2006/relationships/image" Target="../media/image209.png"/><Relationship Id="rId5" Type="http://schemas.openxmlformats.org/officeDocument/2006/relationships/image" Target="../media/image2.png"/><Relationship Id="rId6" Type="http://schemas.openxmlformats.org/officeDocument/2006/relationships/image" Target="../media/image210.png"/><Relationship Id="rId7" Type="http://schemas.openxmlformats.org/officeDocument/2006/relationships/image" Target="../media/image157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4" Type="http://schemas.openxmlformats.org/officeDocument/2006/relationships/image" Target="../media/image30.png"/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png"/><Relationship Id="rId4" Type="http://schemas.openxmlformats.org/officeDocument/2006/relationships/image" Target="../media/image212.png"/><Relationship Id="rId5" Type="http://schemas.microsoft.com/office/2007/relationships/hdphoto" Target="../media/hdphoto2.wdp"/><Relationship Id="rId6" Type="http://schemas.openxmlformats.org/officeDocument/2006/relationships/image" Target="../media/image213.png"/><Relationship Id="rId7" Type="http://schemas.openxmlformats.org/officeDocument/2006/relationships/image" Target="../media/image2.png"/><Relationship Id="rId8" Type="http://schemas.openxmlformats.org/officeDocument/2006/relationships/image" Target="../media/image157.png"/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9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0.xml"/><Relationship Id="rId3" Type="http://schemas.openxmlformats.org/officeDocument/2006/relationships/image" Target="../media/image2.png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7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4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-457200"/>
            <a:ext cx="14630400" cy="7199148"/>
          </a:xfrm>
          <a:prstGeom prst="rect">
            <a:avLst/>
          </a:prstGeom>
          <a:ln w="12700">
            <a:noFill/>
          </a:ln>
        </p:spPr>
      </p:pic>
      <p:sp>
        <p:nvSpPr>
          <p:cNvPr id="4" name="Rectangle 3"/>
          <p:cNvSpPr/>
          <p:nvPr/>
        </p:nvSpPr>
        <p:spPr>
          <a:xfrm>
            <a:off x="0" y="5943600"/>
            <a:ext cx="14630400" cy="2286000"/>
          </a:xfrm>
          <a:prstGeom prst="rect">
            <a:avLst/>
          </a:prstGeom>
          <a:solidFill>
            <a:srgbClr val="6E240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526" y="6323139"/>
            <a:ext cx="10335348" cy="152692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891" y="294486"/>
            <a:ext cx="2166309" cy="1045832"/>
          </a:xfrm>
          <a:prstGeom prst="rect">
            <a:avLst/>
          </a:prstGeom>
        </p:spPr>
      </p:pic>
      <p:pic>
        <p:nvPicPr>
          <p:cNvPr id="9" name="Picture 8" descr="CaptureTABS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30200" y="294486"/>
            <a:ext cx="685896" cy="56491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7599" y="5442963"/>
            <a:ext cx="2515275" cy="156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86073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106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Series 80 Mighty Mouse Connectors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447800"/>
            <a:ext cx="13182600" cy="1524000"/>
          </a:xfrm>
        </p:spPr>
        <p:txBody>
          <a:bodyPr/>
          <a:lstStyle/>
          <a:p>
            <a:pPr algn="ctr"/>
            <a:r>
              <a:rPr lang="en-US" dirty="0" smtClean="0"/>
              <a:t>The New Industry Standard for Reduced Size</a:t>
            </a:r>
            <a:br>
              <a:rPr lang="en-US" dirty="0" smtClean="0"/>
            </a:br>
            <a:r>
              <a:rPr lang="en-US" dirty="0" smtClean="0"/>
              <a:t>and Weight Applications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914400" y="3352800"/>
            <a:ext cx="5943600" cy="3733800"/>
          </a:xfrm>
        </p:spPr>
        <p:txBody>
          <a:bodyPr>
            <a:normAutofit/>
          </a:bodyPr>
          <a:lstStyle/>
          <a:p>
            <a:r>
              <a:rPr lang="en-US" dirty="0" smtClean="0"/>
              <a:t>Half the size and weight of D38999—with all the performance!</a:t>
            </a:r>
          </a:p>
          <a:p>
            <a:r>
              <a:rPr lang="en-US" dirty="0" smtClean="0"/>
              <a:t>Currently specified on hundreds of mission-critical applications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7" name="Picture 6" descr="POSTER 2 Mighty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2149" y="3124200"/>
            <a:ext cx="6692451" cy="457200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457200"/>
            <a:ext cx="14630400" cy="1371600"/>
          </a:xfrm>
        </p:spPr>
        <p:txBody>
          <a:bodyPr>
            <a:noAutofit/>
          </a:bodyPr>
          <a:lstStyle/>
          <a:p>
            <a:r>
              <a:rPr lang="en-US" sz="4700" dirty="0" smtClean="0"/>
              <a:t>“Mighty Mouse” is a Complete Solution</a:t>
            </a:r>
            <a:endParaRPr lang="en-US" sz="4700" dirty="0"/>
          </a:p>
        </p:txBody>
      </p:sp>
      <p:pic>
        <p:nvPicPr>
          <p:cNvPr id="4" name="Picture 7" descr="Spring-Loaded Cover1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3000"/>
            <a:ext cx="4252912" cy="32599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5" name="Picture 4" descr="Fiber Recep MM 4 channe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524000"/>
            <a:ext cx="3441020" cy="297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6" name="Picture 4" descr="MM right angle 13 pin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447800"/>
            <a:ext cx="3733800" cy="32468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7" name="Picture 4" descr="801 Clicker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33957">
            <a:off x="213795" y="4253235"/>
            <a:ext cx="4539522" cy="3471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8" name="Picture 6" descr="801-006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800600"/>
            <a:ext cx="3657600" cy="28076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9" name="Picture 6" descr="801-017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15400" y="5029200"/>
            <a:ext cx="2908308" cy="25228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10" name="Picture 5" descr="801 New Combo copy"/>
          <p:cNvPicPr>
            <a:picLocks noChangeAspect="1"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58600" y="1676400"/>
            <a:ext cx="2971800" cy="2773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8207059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258800" cy="17637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en-US" dirty="0" smtClean="0"/>
              <a:t>Mighty Mouse Cables and Integrated Systems are our Specialty</a:t>
            </a:r>
          </a:p>
        </p:txBody>
      </p:sp>
      <p:pic>
        <p:nvPicPr>
          <p:cNvPr id="10246" name="Picture 2" descr="C:\Documents and Settings\lamling\Desktop\System Integration Files\LW system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5988" y="2362200"/>
            <a:ext cx="7821612" cy="5096132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5" name="Picture 8"/>
          <p:cNvPicPr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3062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040" y="457200"/>
            <a:ext cx="13167360" cy="1981200"/>
          </a:xfrm>
        </p:spPr>
        <p:txBody>
          <a:bodyPr>
            <a:normAutofit/>
          </a:bodyPr>
          <a:lstStyle/>
          <a:p>
            <a:r>
              <a:rPr lang="en-US" dirty="0" smtClean="0"/>
              <a:t>Innovative Mighty Mouse “Cans:” Versatility and Consolidation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2590800"/>
            <a:ext cx="7391400" cy="5110104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687693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6762" y="533400"/>
            <a:ext cx="13258800" cy="1371600"/>
          </a:xfrm>
        </p:spPr>
        <p:txBody>
          <a:bodyPr>
            <a:noAutofit/>
          </a:bodyPr>
          <a:lstStyle/>
          <a:p>
            <a:r>
              <a:rPr lang="en-US" sz="4100" dirty="0" smtClean="0"/>
              <a:t>New Series 80 Mighty Mouse </a:t>
            </a:r>
            <a:r>
              <a:rPr lang="en-US" sz="4100" i="1" dirty="0" smtClean="0"/>
              <a:t>High-Speed </a:t>
            </a:r>
            <a:r>
              <a:rPr lang="en-US" sz="4100" dirty="0" smtClean="0"/>
              <a:t>with Teflon® Inserts for SATA, USB 3.0</a:t>
            </a:r>
            <a:endParaRPr lang="en-US" sz="41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691" y="2286000"/>
            <a:ext cx="3768436" cy="48768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200" y="2057400"/>
            <a:ext cx="3272393" cy="266700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4594009"/>
            <a:ext cx="3272393" cy="2710632"/>
          </a:xfrm>
          <a:prstGeom prst="rect">
            <a:avLst/>
          </a:prstGeom>
        </p:spPr>
      </p:pic>
      <p:pic>
        <p:nvPicPr>
          <p:cNvPr id="15" name="Picture 15" descr="NEW BUTTON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1275" y="2133600"/>
            <a:ext cx="150812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734500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133600" y="598170"/>
            <a:ext cx="12192000" cy="1764030"/>
          </a:xfrm>
        </p:spPr>
        <p:txBody>
          <a:bodyPr/>
          <a:lstStyle/>
          <a:p>
            <a:pPr algn="ctr"/>
            <a:r>
              <a:rPr lang="en-US" sz="4800" dirty="0" smtClean="0"/>
              <a:t>Series 811 Mighty Mouse HD</a:t>
            </a:r>
            <a:endParaRPr lang="en-US" sz="4800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1447800" y="2438400"/>
            <a:ext cx="5791200" cy="4572000"/>
          </a:xfrm>
        </p:spPr>
        <p:txBody>
          <a:bodyPr>
            <a:normAutofit/>
          </a:bodyPr>
          <a:lstStyle/>
          <a:p>
            <a:r>
              <a:rPr lang="en-US" sz="5400" dirty="0" smtClean="0"/>
              <a:t>Micro </a:t>
            </a:r>
            <a:r>
              <a:rPr lang="en-US" sz="5400" dirty="0" err="1" smtClean="0"/>
              <a:t>TwistPin</a:t>
            </a:r>
            <a:r>
              <a:rPr lang="en-US" sz="5400" dirty="0" smtClean="0"/>
              <a:t> Mighty Mouse</a:t>
            </a:r>
          </a:p>
          <a:p>
            <a:r>
              <a:rPr lang="en-US" sz="5400" dirty="0" smtClean="0"/>
              <a:t>Double the </a:t>
            </a:r>
            <a:r>
              <a:rPr lang="en-US" sz="5400" dirty="0" err="1" smtClean="0"/>
              <a:t>pincount</a:t>
            </a:r>
            <a:r>
              <a:rPr lang="en-US" sz="5400" dirty="0" smtClean="0"/>
              <a:t> of standard MM</a:t>
            </a:r>
          </a:p>
          <a:p>
            <a:endParaRPr lang="en-US" sz="6600" dirty="0" smtClean="0"/>
          </a:p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9638" y="4191000"/>
            <a:ext cx="3901124" cy="3352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3524" y="2278794"/>
            <a:ext cx="3762476" cy="3283806"/>
          </a:xfrm>
          <a:prstGeom prst="rect">
            <a:avLst/>
          </a:prstGeom>
        </p:spPr>
      </p:pic>
      <p:pic>
        <p:nvPicPr>
          <p:cNvPr id="7" name="Picture 4" descr="NEW BUTTON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304800"/>
            <a:ext cx="1812924" cy="183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413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8" name="Picture 8"/>
          <p:cNvPicPr>
            <a:picLocks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182776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57200"/>
            <a:ext cx="14630400" cy="1764030"/>
          </a:xfrm>
        </p:spPr>
        <p:txBody>
          <a:bodyPr/>
          <a:lstStyle/>
          <a:p>
            <a:pPr algn="ctr"/>
            <a:r>
              <a:rPr lang="en-US" dirty="0" err="1" smtClean="0"/>
              <a:t>SuperSeal</a:t>
            </a:r>
            <a:r>
              <a:rPr lang="en-US" dirty="0" smtClean="0"/>
              <a:t>™ Mighty Mouse and D38999 RJ-45 and USB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1066800" y="2743200"/>
            <a:ext cx="5791200" cy="4572000"/>
          </a:xfrm>
        </p:spPr>
        <p:txBody>
          <a:bodyPr>
            <a:normAutofit fontScale="77500" lnSpcReduction="20000"/>
          </a:bodyPr>
          <a:lstStyle/>
          <a:p>
            <a:r>
              <a:rPr lang="en-US" sz="6600" dirty="0" smtClean="0"/>
              <a:t>IP68 sealing in unmated condition</a:t>
            </a:r>
          </a:p>
          <a:p>
            <a:r>
              <a:rPr lang="en-US" sz="6600" dirty="0" smtClean="0"/>
              <a:t>Crimp and poke termination </a:t>
            </a:r>
          </a:p>
          <a:p>
            <a:r>
              <a:rPr lang="en-US" sz="6600" dirty="0" smtClean="0"/>
              <a:t>Superior grounding</a:t>
            </a:r>
          </a:p>
          <a:p>
            <a:endParaRPr lang="en-US" sz="6600" dirty="0" smtClean="0"/>
          </a:p>
          <a:p>
            <a:endParaRPr lang="en-US" dirty="0"/>
          </a:p>
        </p:txBody>
      </p:sp>
      <p:pic>
        <p:nvPicPr>
          <p:cNvPr id="7" name="Picture 6" descr="257-983 USB-Crimp circular 1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00" y="4953000"/>
            <a:ext cx="2694438" cy="2487672"/>
          </a:xfrm>
          <a:prstGeom prst="rect">
            <a:avLst/>
          </a:prstGeom>
        </p:spPr>
      </p:pic>
      <p:pic>
        <p:nvPicPr>
          <p:cNvPr id="8" name="Picture 7" descr="257-983 USB-Crimp circular 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0" y="4724400"/>
            <a:ext cx="2663956" cy="2395620"/>
          </a:xfrm>
          <a:prstGeom prst="rect">
            <a:avLst/>
          </a:prstGeom>
        </p:spPr>
      </p:pic>
      <p:pic>
        <p:nvPicPr>
          <p:cNvPr id="9" name="Picture 8" descr="Mighty USB plug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9516" y="2590800"/>
            <a:ext cx="2164084" cy="1999492"/>
          </a:xfrm>
          <a:prstGeom prst="rect">
            <a:avLst/>
          </a:prstGeom>
        </p:spPr>
      </p:pic>
      <p:pic>
        <p:nvPicPr>
          <p:cNvPr id="10" name="Picture 9" descr="Mighty USB receptacle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4284" y="2514600"/>
            <a:ext cx="2115316" cy="1926340"/>
          </a:xfrm>
          <a:prstGeom prst="rect">
            <a:avLst/>
          </a:prstGeom>
        </p:spPr>
      </p:pic>
      <p:pic>
        <p:nvPicPr>
          <p:cNvPr id="11" name="Picture 4" descr="NEW BUTTON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0" y="1447800"/>
            <a:ext cx="1812924" cy="183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413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12" name="Picture 8"/>
          <p:cNvPicPr>
            <a:picLocks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63273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57200"/>
            <a:ext cx="14401800" cy="176403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Series 88 </a:t>
            </a:r>
            <a:r>
              <a:rPr lang="en-US" dirty="0" err="1" smtClean="0"/>
              <a:t>SuperFly</a:t>
            </a:r>
            <a:r>
              <a:rPr lang="en-US" dirty="0" smtClean="0"/>
              <a:t>™</a:t>
            </a:r>
            <a:br>
              <a:rPr lang="en-US" dirty="0" smtClean="0"/>
            </a:br>
            <a:r>
              <a:rPr lang="en-US" dirty="0" err="1" smtClean="0"/>
              <a:t>Ultraminiature</a:t>
            </a:r>
            <a:r>
              <a:rPr lang="en-US" dirty="0" smtClean="0"/>
              <a:t> </a:t>
            </a:r>
            <a:r>
              <a:rPr lang="en-US" dirty="0" err="1" smtClean="0"/>
              <a:t>Cordsets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762000" y="2743200"/>
            <a:ext cx="8229600" cy="54102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Innovative new hybrid connector/</a:t>
            </a:r>
            <a:r>
              <a:rPr lang="en-US" sz="4000" dirty="0" err="1" smtClean="0"/>
              <a:t>cordsets</a:t>
            </a:r>
            <a:endParaRPr lang="en-US" sz="4000" dirty="0" smtClean="0"/>
          </a:p>
          <a:p>
            <a:r>
              <a:rPr lang="en-US" sz="4000" dirty="0" err="1" smtClean="0"/>
              <a:t>Nano</a:t>
            </a:r>
            <a:r>
              <a:rPr lang="en-US" sz="4000" dirty="0" smtClean="0"/>
              <a:t>, Micro and Size #23 contacts</a:t>
            </a:r>
          </a:p>
          <a:p>
            <a:r>
              <a:rPr lang="en-US" sz="4000" dirty="0" smtClean="0"/>
              <a:t>Soldier gear and other tactical apps</a:t>
            </a:r>
          </a:p>
          <a:p>
            <a:r>
              <a:rPr lang="en-US" sz="4000" dirty="0" smtClean="0"/>
              <a:t>Optimized for high speed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2057400"/>
            <a:ext cx="3366784" cy="3669792"/>
          </a:xfrm>
          <a:prstGeom prst="rect">
            <a:avLst/>
          </a:prstGeom>
        </p:spPr>
      </p:pic>
      <p:pic>
        <p:nvPicPr>
          <p:cNvPr id="6" name="Picture 5" descr="88 threaded receptacle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200" y="5715000"/>
            <a:ext cx="2709756" cy="1828800"/>
          </a:xfrm>
          <a:prstGeom prst="rect">
            <a:avLst/>
          </a:prstGeom>
        </p:spPr>
      </p:pic>
      <p:pic>
        <p:nvPicPr>
          <p:cNvPr id="8" name="Picture 7" descr="88 threaded plug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8344" y="5934600"/>
            <a:ext cx="2335256" cy="1685400"/>
          </a:xfrm>
          <a:prstGeom prst="rect">
            <a:avLst/>
          </a:prstGeom>
        </p:spPr>
      </p:pic>
      <p:pic>
        <p:nvPicPr>
          <p:cNvPr id="9" name="Picture 4" descr="NEW BUTTON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1000"/>
            <a:ext cx="1812924" cy="183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41300" dist="50800" dir="5400000" algn="ctr" rotWithShape="0">
              <a:schemeClr val="tx1">
                <a:alpha val="6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0404361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521970"/>
            <a:ext cx="13182600" cy="1764030"/>
          </a:xfrm>
        </p:spPr>
        <p:txBody>
          <a:bodyPr>
            <a:normAutofit/>
          </a:bodyPr>
          <a:lstStyle/>
          <a:p>
            <a:r>
              <a:rPr lang="en-US" dirty="0" smtClean="0"/>
              <a:t>Series 15 Audio Connectors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685800" y="1905000"/>
            <a:ext cx="5486400" cy="44196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QPL and “</a:t>
            </a:r>
            <a:r>
              <a:rPr lang="en-US" sz="4000" dirty="0" err="1" smtClean="0"/>
              <a:t>HiPer</a:t>
            </a:r>
            <a:r>
              <a:rPr lang="en-US" sz="4000" dirty="0" smtClean="0"/>
              <a:t>” versions of popular 55116 </a:t>
            </a:r>
            <a:r>
              <a:rPr lang="en-US" sz="4000" dirty="0" err="1" smtClean="0"/>
              <a:t>comms</a:t>
            </a:r>
            <a:r>
              <a:rPr lang="en-US" sz="4000" dirty="0" smtClean="0"/>
              <a:t> connector</a:t>
            </a:r>
          </a:p>
          <a:p>
            <a:r>
              <a:rPr lang="en-US" sz="4000" dirty="0" smtClean="0"/>
              <a:t>VG qualified ultra- miniature CB Series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752600"/>
            <a:ext cx="8381998" cy="3970420"/>
          </a:xfrm>
          <a:prstGeom prst="rect">
            <a:avLst/>
          </a:prstGeom>
        </p:spPr>
      </p:pic>
      <p:pic>
        <p:nvPicPr>
          <p:cNvPr id="8" name="Picture 7" descr="CB Plug 10 pin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6137958"/>
            <a:ext cx="1885996" cy="1756072"/>
          </a:xfrm>
          <a:prstGeom prst="rect">
            <a:avLst/>
          </a:prstGeom>
        </p:spPr>
      </p:pic>
      <p:pic>
        <p:nvPicPr>
          <p:cNvPr id="9" name="Picture 8" descr="CB Recep JN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6061758"/>
            <a:ext cx="1836688" cy="1665264"/>
          </a:xfrm>
          <a:prstGeom prst="rect">
            <a:avLst/>
          </a:prstGeom>
        </p:spPr>
      </p:pic>
      <p:pic>
        <p:nvPicPr>
          <p:cNvPr id="10" name="Picture 9" descr="CB Recep Size Comparison to GC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0" y="5452158"/>
            <a:ext cx="3648000" cy="24726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443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01675" y="304800"/>
            <a:ext cx="13166725" cy="1371600"/>
          </a:xfrm>
        </p:spPr>
        <p:txBody>
          <a:bodyPr/>
          <a:lstStyle/>
          <a:p>
            <a:r>
              <a:rPr lang="en-US" dirty="0" smtClean="0"/>
              <a:t>Mil-Aero Circulars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448" y="434865"/>
            <a:ext cx="11429503" cy="7395561"/>
          </a:xfrm>
          <a:prstGeom prst="rect">
            <a:avLst/>
          </a:prstGeom>
        </p:spPr>
      </p:pic>
      <p:pic>
        <p:nvPicPr>
          <p:cNvPr id="7" name="Picture 6" descr="CaptureTABS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20600" y="1524000"/>
            <a:ext cx="1219371" cy="1219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182600" cy="990600"/>
          </a:xfrm>
        </p:spPr>
        <p:txBody>
          <a:bodyPr/>
          <a:lstStyle/>
          <a:p>
            <a:pPr algn="ctr"/>
            <a:r>
              <a:rPr lang="en-US" dirty="0" smtClean="0"/>
              <a:t>Glenair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447800"/>
            <a:ext cx="13258800" cy="838200"/>
          </a:xfrm>
        </p:spPr>
        <p:txBody>
          <a:bodyPr/>
          <a:lstStyle/>
          <a:p>
            <a:pPr algn="ctr"/>
            <a:r>
              <a:rPr lang="en-US" dirty="0" smtClean="0"/>
              <a:t>An Interconnect Industry Leader Since 1956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838200" y="2590800"/>
            <a:ext cx="6858000" cy="4876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Privately owned—same location, no off-shore manufacturing</a:t>
            </a:r>
          </a:p>
          <a:p>
            <a:r>
              <a:rPr lang="en-US" dirty="0" smtClean="0"/>
              <a:t>600,000 square feet of factory space in Glendale alone! Additional factories in Italy and the UK</a:t>
            </a:r>
          </a:p>
          <a:p>
            <a:r>
              <a:rPr lang="en-US" dirty="0" smtClean="0"/>
              <a:t>Primary Market: military and aerospace </a:t>
            </a:r>
            <a:r>
              <a:rPr lang="en-US" dirty="0"/>
              <a:t>i</a:t>
            </a:r>
            <a:r>
              <a:rPr lang="en-US" dirty="0" smtClean="0"/>
              <a:t>nterconnect </a:t>
            </a:r>
            <a:r>
              <a:rPr lang="en-US" dirty="0"/>
              <a:t>s</a:t>
            </a:r>
            <a:r>
              <a:rPr lang="en-US" dirty="0" smtClean="0"/>
              <a:t>ystems</a:t>
            </a:r>
          </a:p>
          <a:p>
            <a:r>
              <a:rPr lang="en-US" dirty="0" smtClean="0"/>
              <a:t>Excellent customer </a:t>
            </a:r>
            <a:r>
              <a:rPr lang="en-US" dirty="0"/>
              <a:t>s</a:t>
            </a:r>
            <a:r>
              <a:rPr lang="en-US" dirty="0" smtClean="0"/>
              <a:t>ervice and technical </a:t>
            </a:r>
            <a:r>
              <a:rPr lang="en-US" dirty="0"/>
              <a:t>p</a:t>
            </a:r>
            <a:r>
              <a:rPr lang="en-US" dirty="0" smtClean="0"/>
              <a:t>roduct know-how</a:t>
            </a:r>
          </a:p>
          <a:p>
            <a:r>
              <a:rPr lang="en-US" dirty="0" smtClean="0"/>
              <a:t>Huge inventory of finished goods</a:t>
            </a:r>
            <a:endParaRPr lang="en-US" dirty="0"/>
          </a:p>
        </p:txBody>
      </p:sp>
      <p:pic>
        <p:nvPicPr>
          <p:cNvPr id="7" name="Picture 11" descr="Flying Engineer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39" t="6007" r="11695" b="12891"/>
          <a:stretch/>
        </p:blipFill>
        <p:spPr bwMode="auto">
          <a:xfrm>
            <a:off x="8309830" y="2646584"/>
            <a:ext cx="5025170" cy="4363816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/>
          <p:cNvPicPr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834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686382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Title 1"/>
          <p:cNvSpPr>
            <a:spLocks noGrp="1"/>
          </p:cNvSpPr>
          <p:nvPr>
            <p:ph type="title"/>
          </p:nvPr>
        </p:nvSpPr>
        <p:spPr>
          <a:xfrm>
            <a:off x="701675" y="457200"/>
            <a:ext cx="13547725" cy="19812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Standard </a:t>
            </a:r>
            <a:r>
              <a:rPr lang="en-US" sz="4000" dirty="0" err="1" smtClean="0"/>
              <a:t>Environmentals</a:t>
            </a:r>
            <a:r>
              <a:rPr lang="en-US" sz="4000" dirty="0" smtClean="0"/>
              <a:t>: </a:t>
            </a:r>
            <a:br>
              <a:rPr lang="en-US" sz="4000" dirty="0" smtClean="0"/>
            </a:br>
            <a:r>
              <a:rPr lang="en-US" sz="4000" dirty="0" smtClean="0"/>
              <a:t>Example: 38999 Environmental TBF and STD Receptacles with Coax</a:t>
            </a:r>
          </a:p>
        </p:txBody>
      </p:sp>
      <p:pic>
        <p:nvPicPr>
          <p:cNvPr id="93186" name="Picture 3" descr="Feed-Thru with Coax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900" y="2743200"/>
            <a:ext cx="4267200" cy="413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3187" name="Picture 6" descr="Series III w Coax Cadmium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300" y="2824163"/>
            <a:ext cx="3746500" cy="374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 descr="Feed-Thru with Coax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1900" y="2949575"/>
            <a:ext cx="4267200" cy="4137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7" name="Picture 6" descr="Series III w Coax Cadmium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300" y="3030538"/>
            <a:ext cx="3746500" cy="3746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28655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Title 1"/>
          <p:cNvSpPr>
            <a:spLocks noGrp="1"/>
          </p:cNvSpPr>
          <p:nvPr>
            <p:ph type="title"/>
          </p:nvPr>
        </p:nvSpPr>
        <p:spPr>
          <a:xfrm>
            <a:off x="701675" y="457200"/>
            <a:ext cx="13395325" cy="1371600"/>
          </a:xfrm>
        </p:spPr>
        <p:txBody>
          <a:bodyPr>
            <a:normAutofit fontScale="90000"/>
          </a:bodyPr>
          <a:lstStyle/>
          <a:p>
            <a:r>
              <a:rPr lang="en-US" sz="4000" smtClean="0"/>
              <a:t>Thermoset Plastic Potted Environmental:</a:t>
            </a:r>
            <a:br>
              <a:rPr lang="en-US" sz="4000" smtClean="0"/>
            </a:br>
            <a:r>
              <a:rPr lang="en-US" sz="4000" smtClean="0"/>
              <a:t>Example: 38999 with Quadrax PC Tails</a:t>
            </a:r>
            <a:br>
              <a:rPr lang="en-US" sz="4000" smtClean="0"/>
            </a:br>
            <a:r>
              <a:rPr lang="en-US" sz="4000" smtClean="0"/>
              <a:t>Mod Code 491 Backfill and Potting </a:t>
            </a:r>
          </a:p>
        </p:txBody>
      </p:sp>
      <p:pic>
        <p:nvPicPr>
          <p:cNvPr id="94210" name="Picture 8" descr="Quadrax recep front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0638" y="2986088"/>
            <a:ext cx="4387850" cy="432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4211" name="Picture 9" descr="Quadrax recep back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2987675"/>
            <a:ext cx="4387850" cy="432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51796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Title 1"/>
          <p:cNvSpPr>
            <a:spLocks noGrp="1"/>
          </p:cNvSpPr>
          <p:nvPr>
            <p:ph type="ctrTitle"/>
          </p:nvPr>
        </p:nvSpPr>
        <p:spPr>
          <a:xfrm>
            <a:off x="685799" y="457201"/>
            <a:ext cx="13363575" cy="14478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000" dirty="0" smtClean="0"/>
              <a:t>Hermetic Sealing Can Be Implemented </a:t>
            </a:r>
            <a:br>
              <a:rPr lang="en-US" sz="4000" dirty="0" smtClean="0"/>
            </a:br>
            <a:r>
              <a:rPr lang="en-US" sz="4000" dirty="0" smtClean="0"/>
              <a:t>for Any Circular Connector Package…</a:t>
            </a:r>
            <a:br>
              <a:rPr lang="en-US" sz="4000" dirty="0" smtClean="0"/>
            </a:br>
            <a:endParaRPr lang="en-US" sz="4000" dirty="0" smtClean="0"/>
          </a:p>
        </p:txBody>
      </p:sp>
      <p:sp>
        <p:nvSpPr>
          <p:cNvPr id="24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13182600" cy="884237"/>
          </a:xfrm>
        </p:spPr>
        <p:txBody>
          <a:bodyPr rtlCol="0">
            <a:normAutofit fontScale="85000" lnSpcReduction="10000"/>
          </a:bodyPr>
          <a:lstStyle/>
          <a:p>
            <a:pPr algn="ctr" defTabSz="1306220" fontAlgn="auto">
              <a:spcAft>
                <a:spcPts val="0"/>
              </a:spcAft>
              <a:defRPr/>
            </a:pPr>
            <a:r>
              <a:rPr lang="en-US" dirty="0" smtClean="0"/>
              <a:t>Technology Supports Both Pin and Socket Contact in Any Receptacle Style</a:t>
            </a:r>
            <a:endParaRPr lang="en-US" dirty="0"/>
          </a:p>
        </p:txBody>
      </p:sp>
      <p:sp>
        <p:nvSpPr>
          <p:cNvPr id="99330" name="Text Box 4"/>
          <p:cNvSpPr txBox="1">
            <a:spLocks noChangeArrowheads="1"/>
          </p:cNvSpPr>
          <p:nvPr/>
        </p:nvSpPr>
        <p:spPr bwMode="auto">
          <a:xfrm>
            <a:off x="-5862" y="2776537"/>
            <a:ext cx="3505200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495" tIns="65248" rIns="130495" bIns="65248">
            <a:spAutoFit/>
          </a:bodyPr>
          <a:lstStyle/>
          <a:p>
            <a:pPr algn="ctr" defTabSz="1306513">
              <a:spcBef>
                <a:spcPct val="50000"/>
              </a:spcBef>
            </a:pPr>
            <a:r>
              <a:rPr lang="en-US" sz="2400" b="1" dirty="0">
                <a:solidFill>
                  <a:schemeClr val="bg1"/>
                </a:solidFill>
                <a:latin typeface="Verdana" pitchFamily="34" charset="0"/>
              </a:rPr>
              <a:t>MIL-DTL-</a:t>
            </a:r>
            <a:br>
              <a:rPr lang="en-US" sz="2400" b="1" dirty="0">
                <a:solidFill>
                  <a:schemeClr val="bg1"/>
                </a:solidFill>
                <a:latin typeface="Verdana" pitchFamily="34" charset="0"/>
              </a:rPr>
            </a:br>
            <a:r>
              <a:rPr lang="en-US" sz="2400" b="1" dirty="0">
                <a:solidFill>
                  <a:schemeClr val="bg1"/>
                </a:solidFill>
                <a:latin typeface="Verdana" pitchFamily="34" charset="0"/>
              </a:rPr>
              <a:t>26482</a:t>
            </a:r>
          </a:p>
        </p:txBody>
      </p:sp>
      <p:sp>
        <p:nvSpPr>
          <p:cNvPr id="99331" name="Text Box 5"/>
          <p:cNvSpPr txBox="1">
            <a:spLocks noChangeArrowheads="1"/>
          </p:cNvSpPr>
          <p:nvPr/>
        </p:nvSpPr>
        <p:spPr bwMode="auto">
          <a:xfrm>
            <a:off x="5480538" y="2776537"/>
            <a:ext cx="3048000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495" tIns="65248" rIns="130495" bIns="65248">
            <a:spAutoFit/>
          </a:bodyPr>
          <a:lstStyle/>
          <a:p>
            <a:pPr algn="ctr" defTabSz="1306513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Verdana" pitchFamily="34" charset="0"/>
              </a:rPr>
              <a:t>MIL-DTL-</a:t>
            </a:r>
            <a:br>
              <a:rPr lang="en-US" sz="2400" b="1">
                <a:solidFill>
                  <a:schemeClr val="bg1"/>
                </a:solidFill>
                <a:latin typeface="Verdana" pitchFamily="34" charset="0"/>
              </a:rPr>
            </a:br>
            <a:r>
              <a:rPr lang="en-US" sz="2400" b="1">
                <a:solidFill>
                  <a:schemeClr val="bg1"/>
                </a:solidFill>
                <a:latin typeface="Verdana" pitchFamily="34" charset="0"/>
              </a:rPr>
              <a:t>38999 (QPL)</a:t>
            </a:r>
          </a:p>
        </p:txBody>
      </p:sp>
      <p:sp>
        <p:nvSpPr>
          <p:cNvPr id="99332" name="Text Box 6"/>
          <p:cNvSpPr txBox="1">
            <a:spLocks noChangeArrowheads="1"/>
          </p:cNvSpPr>
          <p:nvPr/>
        </p:nvSpPr>
        <p:spPr bwMode="auto">
          <a:xfrm>
            <a:off x="2661138" y="2776537"/>
            <a:ext cx="3352800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495" tIns="65248" rIns="130495" bIns="65248">
            <a:spAutoFit/>
          </a:bodyPr>
          <a:lstStyle/>
          <a:p>
            <a:pPr algn="ctr" defTabSz="1306513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Verdana" pitchFamily="34" charset="0"/>
              </a:rPr>
              <a:t>MIL-DTL-</a:t>
            </a:r>
            <a:br>
              <a:rPr lang="en-US" sz="2400" b="1">
                <a:solidFill>
                  <a:schemeClr val="bg1"/>
                </a:solidFill>
                <a:latin typeface="Verdana" pitchFamily="34" charset="0"/>
              </a:rPr>
            </a:br>
            <a:r>
              <a:rPr lang="en-US" sz="2400" b="1">
                <a:solidFill>
                  <a:schemeClr val="bg1"/>
                </a:solidFill>
                <a:latin typeface="Verdana" pitchFamily="34" charset="0"/>
              </a:rPr>
              <a:t>83723</a:t>
            </a:r>
          </a:p>
        </p:txBody>
      </p:sp>
      <p:sp>
        <p:nvSpPr>
          <p:cNvPr id="99333" name="Text Box 9"/>
          <p:cNvSpPr txBox="1">
            <a:spLocks noChangeArrowheads="1"/>
          </p:cNvSpPr>
          <p:nvPr/>
        </p:nvSpPr>
        <p:spPr bwMode="auto">
          <a:xfrm>
            <a:off x="8458200" y="2776537"/>
            <a:ext cx="2854325" cy="8699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495" tIns="65248" rIns="130495" bIns="65248">
            <a:spAutoFit/>
          </a:bodyPr>
          <a:lstStyle/>
          <a:p>
            <a:pPr algn="ctr" defTabSz="1306513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Verdana" pitchFamily="34" charset="0"/>
              </a:rPr>
              <a:t>MIL-DTL-</a:t>
            </a:r>
            <a:br>
              <a:rPr lang="en-US" sz="2400" b="1">
                <a:solidFill>
                  <a:schemeClr val="bg1"/>
                </a:solidFill>
                <a:latin typeface="Verdana" pitchFamily="34" charset="0"/>
              </a:rPr>
            </a:br>
            <a:r>
              <a:rPr lang="en-US" sz="2400" b="1">
                <a:solidFill>
                  <a:schemeClr val="bg1"/>
                </a:solidFill>
                <a:latin typeface="Verdana" pitchFamily="34" charset="0"/>
              </a:rPr>
              <a:t>5015</a:t>
            </a:r>
          </a:p>
        </p:txBody>
      </p:sp>
      <p:pic>
        <p:nvPicPr>
          <p:cNvPr id="99334" name="Picture 15" descr="38999 Ser III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738" y="3657600"/>
            <a:ext cx="2357438" cy="2420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sp>
        <p:nvSpPr>
          <p:cNvPr id="99335" name="Text Box 9"/>
          <p:cNvSpPr txBox="1">
            <a:spLocks noChangeArrowheads="1"/>
          </p:cNvSpPr>
          <p:nvPr/>
        </p:nvSpPr>
        <p:spPr bwMode="auto">
          <a:xfrm>
            <a:off x="11201400" y="2743200"/>
            <a:ext cx="2854325" cy="8715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495" tIns="65248" rIns="130495" bIns="65248">
            <a:spAutoFit/>
          </a:bodyPr>
          <a:lstStyle/>
          <a:p>
            <a:pPr algn="ctr" defTabSz="1306513">
              <a:spcBef>
                <a:spcPct val="50000"/>
              </a:spcBef>
            </a:pPr>
            <a:r>
              <a:rPr lang="en-US" sz="2400" b="1">
                <a:solidFill>
                  <a:schemeClr val="bg1"/>
                </a:solidFill>
                <a:latin typeface="Verdana" pitchFamily="34" charset="0"/>
              </a:rPr>
              <a:t>Series 80</a:t>
            </a:r>
            <a:br>
              <a:rPr lang="en-US" sz="2400" b="1">
                <a:solidFill>
                  <a:schemeClr val="bg1"/>
                </a:solidFill>
                <a:latin typeface="Verdana" pitchFamily="34" charset="0"/>
              </a:rPr>
            </a:br>
            <a:r>
              <a:rPr lang="en-US" sz="2400" b="1">
                <a:solidFill>
                  <a:schemeClr val="bg1"/>
                </a:solidFill>
                <a:latin typeface="Verdana" pitchFamily="34" charset="0"/>
              </a:rPr>
              <a:t>Mighty Mouse</a:t>
            </a:r>
          </a:p>
        </p:txBody>
      </p:sp>
      <p:pic>
        <p:nvPicPr>
          <p:cNvPr id="99337" name="Picture 14" descr="5015_250-014_Transparent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3657600"/>
            <a:ext cx="3621088" cy="2414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99338" name="Picture 26" descr="D83723 Weld Mount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38" y="3429000"/>
            <a:ext cx="3165475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99339" name="Picture 27" descr="26482 Bayonet Jam Nut_Cad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738" y="3733800"/>
            <a:ext cx="2078038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99340" name="Picture 28" descr="MM_Bayonet Hermetic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06200" y="3581400"/>
            <a:ext cx="2543175" cy="2419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sp>
        <p:nvSpPr>
          <p:cNvPr id="99341" name="Rectangle 29"/>
          <p:cNvSpPr>
            <a:spLocks noChangeArrowheads="1"/>
          </p:cNvSpPr>
          <p:nvPr/>
        </p:nvSpPr>
        <p:spPr bwMode="auto">
          <a:xfrm>
            <a:off x="-5862" y="6197600"/>
            <a:ext cx="14636262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chemeClr val="bg1"/>
                </a:solidFill>
                <a:latin typeface="Calibri" pitchFamily="34" charset="0"/>
              </a:rPr>
              <a:t>These </a:t>
            </a:r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are all standard catalog product offerings at Glenair</a:t>
            </a:r>
          </a:p>
        </p:txBody>
      </p:sp>
      <p:pic>
        <p:nvPicPr>
          <p:cNvPr id="16" name="Picture 15" descr="QPL Bug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01600" y="457200"/>
            <a:ext cx="983538" cy="1066800"/>
          </a:xfrm>
          <a:prstGeom prst="rect">
            <a:avLst/>
          </a:prstGeom>
        </p:spPr>
      </p:pic>
      <p:pic>
        <p:nvPicPr>
          <p:cNvPr id="18" name="Picture 8"/>
          <p:cNvPicPr>
            <a:picLocks noChangeArrowheads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5158" y="7010400"/>
            <a:ext cx="1699985" cy="8206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287095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Title 7"/>
          <p:cNvSpPr>
            <a:spLocks noGrp="1"/>
          </p:cNvSpPr>
          <p:nvPr>
            <p:ph type="title"/>
          </p:nvPr>
        </p:nvSpPr>
        <p:spPr>
          <a:xfrm>
            <a:off x="701675" y="533400"/>
            <a:ext cx="13166725" cy="762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We Even Do Hermetic Coax</a:t>
            </a:r>
          </a:p>
        </p:txBody>
      </p:sp>
      <p:pic>
        <p:nvPicPr>
          <p:cNvPr id="103427" name="Picture 8" descr="Coax_fac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1295400"/>
            <a:ext cx="6400800" cy="646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163402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 txBox="1">
            <a:spLocks/>
          </p:cNvSpPr>
          <p:nvPr/>
        </p:nvSpPr>
        <p:spPr>
          <a:xfrm>
            <a:off x="731520" y="1371600"/>
            <a:ext cx="13167360" cy="990600"/>
          </a:xfrm>
          <a:prstGeom prst="rect">
            <a:avLst/>
          </a:prstGeom>
        </p:spPr>
        <p:txBody>
          <a:bodyPr vert="horz" lIns="130622" tIns="65311" rIns="130622" bIns="65311" rtlCol="0">
            <a:noAutofit/>
          </a:bodyPr>
          <a:lstStyle/>
          <a:p>
            <a:pPr marR="0" lvl="0" algn="ctr" defTabSz="130622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440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The Ultimate Marriage of </a:t>
            </a:r>
            <a:r>
              <a:rPr lang="en-US" sz="4400" i="1" dirty="0" smtClean="0">
                <a:solidFill>
                  <a:srgbClr val="FFFF00"/>
                </a:solidFill>
                <a:latin typeface="Arial Narrow" pitchFamily="34" charset="0"/>
                <a:cs typeface="Times New Roman" pitchFamily="18" charset="0"/>
              </a:rPr>
              <a:t>“</a:t>
            </a:r>
            <a:r>
              <a:rPr kumimoji="0" lang="en-US" sz="440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Trip 9” Packaging and High-Performance Power </a:t>
            </a:r>
            <a:endParaRPr kumimoji="0" lang="en-US" sz="440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 Narrow" pitchFamily="34" charset="0"/>
              <a:cs typeface="Times New Roman" pitchFamily="18" charset="0"/>
            </a:endParaRPr>
          </a:p>
        </p:txBody>
      </p:sp>
      <p:pic>
        <p:nvPicPr>
          <p:cNvPr id="12" name="Picture 11" descr="38999 Size 8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3276600"/>
            <a:ext cx="2554013" cy="264544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Picture 12" descr="Matrix MS345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200400"/>
            <a:ext cx="2610556" cy="281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 descr="28840 Square Flange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2800" y="3048000"/>
            <a:ext cx="2867187" cy="28194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5" name="Plus 14"/>
          <p:cNvSpPr/>
          <p:nvPr/>
        </p:nvSpPr>
        <p:spPr>
          <a:xfrm>
            <a:off x="2971800" y="4114800"/>
            <a:ext cx="914400" cy="914400"/>
          </a:xfrm>
          <a:prstGeom prst="mathPlus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6" name="Plus 15"/>
          <p:cNvSpPr/>
          <p:nvPr/>
        </p:nvSpPr>
        <p:spPr>
          <a:xfrm>
            <a:off x="6400800" y="4038600"/>
            <a:ext cx="914400" cy="914400"/>
          </a:xfrm>
          <a:prstGeom prst="mathPlus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7" name="Equal 16"/>
          <p:cNvSpPr/>
          <p:nvPr/>
        </p:nvSpPr>
        <p:spPr>
          <a:xfrm>
            <a:off x="10058400" y="4114800"/>
            <a:ext cx="762000" cy="762000"/>
          </a:xfrm>
          <a:prstGeom prst="mathEqual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19" name="Picture 18" descr="970-003 sq flange no PN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6085" y="2590800"/>
            <a:ext cx="3297115" cy="3429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TextBox 19"/>
          <p:cNvSpPr txBox="1"/>
          <p:nvPr/>
        </p:nvSpPr>
        <p:spPr>
          <a:xfrm>
            <a:off x="152400" y="6019800"/>
            <a:ext cx="3657600" cy="1200329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MIL-DTL-5015</a:t>
            </a:r>
          </a:p>
          <a:p>
            <a:pPr algn="ctr"/>
            <a:endParaRPr lang="en-US" sz="3600" dirty="0" smtClean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657600" y="6019800"/>
            <a:ext cx="3657600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MIL-DTL-38999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315200" y="5983069"/>
            <a:ext cx="3657600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3600" dirty="0" smtClean="0">
                <a:solidFill>
                  <a:schemeClr val="bg1"/>
                </a:solidFill>
              </a:rPr>
              <a:t>MIL-DTL-28840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10820400" y="5943600"/>
            <a:ext cx="3657600" cy="646331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3600" dirty="0" err="1" smtClean="0">
                <a:solidFill>
                  <a:schemeClr val="bg1"/>
                </a:solidFill>
              </a:rPr>
              <a:t>PowerTrip</a:t>
            </a:r>
            <a:r>
              <a:rPr lang="en-US" sz="3600" dirty="0" smtClean="0">
                <a:solidFill>
                  <a:schemeClr val="bg1"/>
                </a:solidFill>
              </a:rPr>
              <a:t>™</a:t>
            </a:r>
          </a:p>
        </p:txBody>
      </p:sp>
      <p:sp>
        <p:nvSpPr>
          <p:cNvPr id="18" name="Title 1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Series 970 </a:t>
            </a:r>
            <a:r>
              <a:rPr lang="en-US" dirty="0" err="1" smtClean="0"/>
              <a:t>PowerTrip</a:t>
            </a:r>
            <a:r>
              <a:rPr lang="en-US" dirty="0" smtClean="0"/>
              <a:t>™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uverBand Iso 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196358" y="2362200"/>
            <a:ext cx="4605242" cy="41937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914400" y="1524000"/>
            <a:ext cx="13167360" cy="990600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marR="0" lvl="0" algn="ctr" defTabSz="130622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480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The</a:t>
            </a:r>
            <a:r>
              <a:rPr kumimoji="0" lang="en-US" sz="4800" i="1" u="none" strike="noStrike" kern="1200" cap="none" spc="0" normalizeH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 High Performance</a:t>
            </a:r>
            <a:r>
              <a:rPr kumimoji="0" lang="en-US" sz="480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 </a:t>
            </a:r>
            <a:r>
              <a:rPr kumimoji="0" lang="en-US" sz="480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Narrow" pitchFamily="34" charset="0"/>
                <a:cs typeface="Times New Roman" pitchFamily="18" charset="0"/>
              </a:rPr>
              <a:t>LouverBand</a:t>
            </a:r>
            <a:endParaRPr kumimoji="0" lang="en-US" sz="4800" i="1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Series 970 </a:t>
            </a:r>
            <a:r>
              <a:rPr lang="en-US" dirty="0" err="1" smtClean="0"/>
              <a:t>PowerTrip</a:t>
            </a:r>
            <a:r>
              <a:rPr lang="en-US" dirty="0" smtClean="0"/>
              <a:t>™ Contacts</a:t>
            </a:r>
            <a:endParaRPr lang="en-US" dirty="0"/>
          </a:p>
        </p:txBody>
      </p:sp>
      <p:sp>
        <p:nvSpPr>
          <p:cNvPr id="9" name="Content Placeholder 2"/>
          <p:cNvSpPr>
            <a:spLocks noGrp="1"/>
          </p:cNvSpPr>
          <p:nvPr>
            <p:ph idx="4294967295"/>
          </p:nvPr>
        </p:nvSpPr>
        <p:spPr>
          <a:xfrm>
            <a:off x="1066800" y="2819400"/>
            <a:ext cx="8458200" cy="4953000"/>
          </a:xfrm>
        </p:spPr>
        <p:txBody>
          <a:bodyPr>
            <a:noAutofit/>
          </a:bodyPr>
          <a:lstStyle/>
          <a:p>
            <a:r>
              <a:rPr lang="en-US" sz="4400" dirty="0" smtClean="0"/>
              <a:t>High conductivity copper body</a:t>
            </a:r>
          </a:p>
          <a:p>
            <a:r>
              <a:rPr lang="en-US" sz="4400" dirty="0" smtClean="0"/>
              <a:t>Beryllium copper spring</a:t>
            </a:r>
          </a:p>
          <a:p>
            <a:r>
              <a:rPr lang="en-US" sz="4400" dirty="0" smtClean="0"/>
              <a:t>Higher </a:t>
            </a:r>
            <a:r>
              <a:rPr lang="en-US" sz="4400" dirty="0" err="1" smtClean="0"/>
              <a:t>ampacity</a:t>
            </a:r>
            <a:endParaRPr lang="en-US" sz="4400" dirty="0" smtClean="0"/>
          </a:p>
          <a:p>
            <a:r>
              <a:rPr lang="en-US" sz="4400" dirty="0" smtClean="0"/>
              <a:t>Size 1/0 thru size 16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 descr="Reduced capability_Page_10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438400"/>
            <a:ext cx="9631990" cy="4118714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675" y="457200"/>
            <a:ext cx="13166725" cy="1752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Ruggedized Industrial Power and Signal Connectors</a:t>
            </a:r>
            <a:endParaRPr lang="en-US" dirty="0"/>
          </a:p>
        </p:txBody>
      </p:sp>
      <p:pic>
        <p:nvPicPr>
          <p:cNvPr id="4" name="Picture 3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0600" y="7010400"/>
            <a:ext cx="1699985" cy="8206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0142587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182600" cy="990600"/>
          </a:xfrm>
        </p:spPr>
        <p:txBody>
          <a:bodyPr/>
          <a:lstStyle/>
          <a:p>
            <a:pPr algn="ctr"/>
            <a:r>
              <a:rPr lang="en-US" dirty="0" smtClean="0"/>
              <a:t>Series 22 Geo-Marine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447800"/>
            <a:ext cx="13182600" cy="7620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 smtClean="0"/>
              <a:t>5000 PSI piston-sealed extreme environmental submersible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6858000" y="2667000"/>
            <a:ext cx="6766560" cy="4114800"/>
          </a:xfrm>
        </p:spPr>
        <p:txBody>
          <a:bodyPr>
            <a:normAutofit fontScale="92500" lnSpcReduction="10000"/>
          </a:bodyPr>
          <a:lstStyle/>
          <a:p>
            <a:r>
              <a:rPr lang="en-US" dirty="0" smtClean="0"/>
              <a:t>Undersea exploration, pipeline inspection, and off-shore drilling</a:t>
            </a:r>
          </a:p>
          <a:p>
            <a:r>
              <a:rPr lang="en-US" dirty="0" smtClean="0"/>
              <a:t>8 shell sizes / 31 insert arrangements</a:t>
            </a:r>
          </a:p>
          <a:p>
            <a:r>
              <a:rPr lang="en-US" dirty="0" smtClean="0"/>
              <a:t>Withstand 5000 PSI (mated)</a:t>
            </a:r>
          </a:p>
          <a:p>
            <a:r>
              <a:rPr lang="en-US" dirty="0" smtClean="0"/>
              <a:t>Major customers include:  Halliburton, Schilling Robotics, British Gas and </a:t>
            </a:r>
            <a:r>
              <a:rPr lang="en-US" dirty="0" err="1" smtClean="0"/>
              <a:t>Pipetronics</a:t>
            </a:r>
            <a:r>
              <a:rPr lang="en-US" dirty="0" smtClean="0"/>
              <a:t>  </a:t>
            </a:r>
          </a:p>
        </p:txBody>
      </p:sp>
      <p:pic>
        <p:nvPicPr>
          <p:cNvPr id="9" name="Picture 8" descr="Special geo marine parts wr.tif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2438400"/>
            <a:ext cx="4815068" cy="48768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6" name="Picture 8"/>
          <p:cNvPicPr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457200"/>
            <a:ext cx="13487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Series 24 EMI/EMP Filter Connectors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1371600"/>
            <a:ext cx="14630400" cy="1295400"/>
          </a:xfrm>
        </p:spPr>
        <p:txBody>
          <a:bodyPr>
            <a:noAutofit/>
          </a:bodyPr>
          <a:lstStyle/>
          <a:p>
            <a:pPr algn="ctr"/>
            <a:r>
              <a:rPr lang="en-US" sz="3600" dirty="0" smtClean="0"/>
              <a:t>In-House Fabrication of Multi-Pin Planar Array Connectors for EMI Suppression </a:t>
            </a:r>
            <a:endParaRPr lang="en-US" sz="3600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685800" y="2971800"/>
            <a:ext cx="6019800" cy="34290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Turnkey EMI/EMP solutions: from analysis to delivery, </a:t>
            </a:r>
            <a:r>
              <a:rPr lang="en-US" dirty="0" err="1" smtClean="0"/>
              <a:t>Glenair</a:t>
            </a:r>
            <a:r>
              <a:rPr lang="en-US" dirty="0" smtClean="0"/>
              <a:t> does it fast and right</a:t>
            </a:r>
          </a:p>
          <a:p>
            <a:r>
              <a:rPr lang="en-US" dirty="0" smtClean="0"/>
              <a:t>Order straight from the catalog or specify a custom design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9" name="Picture 8" descr="POSTER 10 Custom Cabl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2514600"/>
            <a:ext cx="6324600" cy="4092015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GoldPlatedCB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5181600"/>
            <a:ext cx="3505200" cy="233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7" name="Picture 8"/>
          <p:cNvPicPr>
            <a:picLocks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7" name="Picture 4" descr="circular filter size comparison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2743200"/>
            <a:ext cx="10852150" cy="264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sp>
        <p:nvSpPr>
          <p:cNvPr id="86018" name="Title 1"/>
          <p:cNvSpPr txBox="1">
            <a:spLocks/>
          </p:cNvSpPr>
          <p:nvPr/>
        </p:nvSpPr>
        <p:spPr bwMode="auto">
          <a:xfrm>
            <a:off x="685800" y="457200"/>
            <a:ext cx="13258800" cy="176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4000" b="1" dirty="0" err="1">
                <a:solidFill>
                  <a:schemeClr val="bg1"/>
                </a:solidFill>
                <a:latin typeface="Verdana" pitchFamily="34" charset="0"/>
              </a:rPr>
              <a:t>Glenair</a:t>
            </a:r>
            <a:r>
              <a:rPr lang="en-US" sz="4000" b="1" dirty="0">
                <a:solidFill>
                  <a:schemeClr val="bg1"/>
                </a:solidFill>
                <a:latin typeface="Verdana" pitchFamily="34" charset="0"/>
              </a:rPr>
              <a:t> Delivers Filter Technology in Every Density: From Mighty Mouse to 5015</a:t>
            </a:r>
          </a:p>
        </p:txBody>
      </p:sp>
      <p:pic>
        <p:nvPicPr>
          <p:cNvPr id="86019" name="Picture 6" descr="ITS Recep Assembled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00" y="2438400"/>
            <a:ext cx="3128963" cy="3198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553285526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132588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Southern California Campus </a:t>
            </a:r>
            <a:endParaRPr lang="en-US" dirty="0"/>
          </a:p>
        </p:txBody>
      </p:sp>
      <p:pic>
        <p:nvPicPr>
          <p:cNvPr id="7" name="Picture 8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6" name="Picture 5" descr="Site Map 17 March 2012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1524000"/>
            <a:ext cx="8220921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378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3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200" dirty="0" smtClean="0"/>
              <a:t>Mil-DTL-38999 (Series III) EMI/EMP Filters: Special Packaging</a:t>
            </a:r>
            <a:endParaRPr lang="en-US" sz="4200" dirty="0" smtClean="0">
              <a:solidFill>
                <a:srgbClr val="FFFF00"/>
              </a:solidFill>
            </a:endParaRPr>
          </a:p>
        </p:txBody>
      </p:sp>
      <p:pic>
        <p:nvPicPr>
          <p:cNvPr id="84994" name="Picture 4" descr="Filter Jam Nut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068638"/>
            <a:ext cx="4324350" cy="301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84995" name="Picture 5" descr="Diode 3899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9" t="10011" r="17754" b="4977"/>
          <a:stretch>
            <a:fillRect/>
          </a:stretch>
        </p:blipFill>
        <p:spPr bwMode="auto">
          <a:xfrm>
            <a:off x="5695950" y="2746375"/>
            <a:ext cx="3503613" cy="3575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84996" name="Picture 4" descr="D38999_Keyhole_Filter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950" y="2743200"/>
            <a:ext cx="5486400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790047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0"/>
            <a:ext cx="13106400" cy="990600"/>
          </a:xfrm>
        </p:spPr>
        <p:txBody>
          <a:bodyPr/>
          <a:lstStyle/>
          <a:p>
            <a:pPr algn="ctr"/>
            <a:r>
              <a:rPr lang="en-US" dirty="0" err="1" smtClean="0"/>
              <a:t>Sav</a:t>
            </a:r>
            <a:r>
              <a:rPr lang="en-US" dirty="0" smtClean="0"/>
              <a:t>-Cons®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371600"/>
            <a:ext cx="13182600" cy="12954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 smtClean="0"/>
              <a:t>Rugged Connector Go-Betweens for D38999 and Other</a:t>
            </a:r>
            <a:br>
              <a:rPr lang="en-US" dirty="0" smtClean="0"/>
            </a:br>
            <a:r>
              <a:rPr lang="en-US" dirty="0" smtClean="0"/>
              <a:t>Mil-Spec Connector Series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4572000" y="2895600"/>
            <a:ext cx="9509760" cy="4303396"/>
          </a:xfrm>
        </p:spPr>
        <p:txBody>
          <a:bodyPr>
            <a:normAutofit/>
          </a:bodyPr>
          <a:lstStyle/>
          <a:p>
            <a:r>
              <a:rPr lang="en-US" dirty="0" smtClean="0"/>
              <a:t>Available for all standard MS circular connector lines</a:t>
            </a:r>
          </a:p>
          <a:p>
            <a:r>
              <a:rPr lang="en-US" dirty="0" smtClean="0"/>
              <a:t>Protect expensive test equipment and cables from excessive wear and tear.</a:t>
            </a:r>
          </a:p>
          <a:p>
            <a:r>
              <a:rPr lang="en-US" dirty="0" smtClean="0"/>
              <a:t>One-piece feed-through contact</a:t>
            </a:r>
          </a:p>
          <a:p>
            <a:r>
              <a:rPr lang="en-US" dirty="0" smtClean="0"/>
              <a:t>Suitable for flight use--meets the same specifications as the mating connector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429000"/>
            <a:ext cx="3479748" cy="2743202"/>
          </a:xfrm>
          <a:prstGeom prst="rect">
            <a:avLst/>
          </a:prstGeom>
        </p:spPr>
      </p:pic>
      <p:pic>
        <p:nvPicPr>
          <p:cNvPr id="7" name="Picture 8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982137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400" dirty="0" smtClean="0"/>
              <a:t>Summary of Circular Sizes/Densities</a:t>
            </a:r>
            <a:endParaRPr lang="en-US" sz="4400" dirty="0"/>
          </a:p>
        </p:txBody>
      </p:sp>
      <p:sp>
        <p:nvSpPr>
          <p:cNvPr id="5" name="Text Box 15"/>
          <p:cNvSpPr txBox="1">
            <a:spLocks noChangeArrowheads="1"/>
          </p:cNvSpPr>
          <p:nvPr/>
        </p:nvSpPr>
        <p:spPr bwMode="auto">
          <a:xfrm>
            <a:off x="-457200" y="4950024"/>
            <a:ext cx="3657600" cy="10551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529" tIns="65265" rIns="130529" bIns="65265">
            <a:spAutoFit/>
          </a:bodyPr>
          <a:lstStyle/>
          <a:p>
            <a:pPr algn="ctr" defTabSz="1306513">
              <a:spcBef>
                <a:spcPct val="50000"/>
              </a:spcBef>
            </a:pPr>
            <a:r>
              <a:rPr lang="en-US" sz="2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MIL-DTL-5015</a:t>
            </a:r>
            <a:br>
              <a:rPr lang="en-US" sz="2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MIL-DTL-22992</a:t>
            </a:r>
            <a:br>
              <a:rPr lang="en-US" sz="2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MIL-DTL-28840</a:t>
            </a:r>
          </a:p>
        </p:txBody>
      </p:sp>
      <p:sp>
        <p:nvSpPr>
          <p:cNvPr id="6" name="Text Box 28"/>
          <p:cNvSpPr txBox="1">
            <a:spLocks noChangeArrowheads="1"/>
          </p:cNvSpPr>
          <p:nvPr/>
        </p:nvSpPr>
        <p:spPr bwMode="auto">
          <a:xfrm>
            <a:off x="284162" y="2151224"/>
            <a:ext cx="2487613" cy="5319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529" tIns="65265" rIns="130529" bIns="65265">
            <a:spAutoFit/>
          </a:bodyPr>
          <a:lstStyle/>
          <a:p>
            <a:pPr algn="ctr" defTabSz="1306513">
              <a:spcBef>
                <a:spcPct val="50000"/>
              </a:spcBef>
            </a:pPr>
            <a:r>
              <a:rPr lang="en-US" u="sng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Standard</a:t>
            </a:r>
          </a:p>
        </p:txBody>
      </p:sp>
      <p:sp>
        <p:nvSpPr>
          <p:cNvPr id="7" name="Text Box 30"/>
          <p:cNvSpPr txBox="1">
            <a:spLocks noChangeArrowheads="1"/>
          </p:cNvSpPr>
          <p:nvPr/>
        </p:nvSpPr>
        <p:spPr bwMode="auto">
          <a:xfrm>
            <a:off x="4567238" y="2151224"/>
            <a:ext cx="3509962" cy="5319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529" tIns="65265" rIns="130529" bIns="65265">
            <a:spAutoFit/>
          </a:bodyPr>
          <a:lstStyle/>
          <a:p>
            <a:pPr algn="ctr" defTabSz="1306513">
              <a:spcBef>
                <a:spcPct val="50000"/>
              </a:spcBef>
            </a:pPr>
            <a:r>
              <a:rPr lang="en-US" u="sng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Subminiature</a:t>
            </a:r>
          </a:p>
        </p:txBody>
      </p:sp>
      <p:sp>
        <p:nvSpPr>
          <p:cNvPr id="8" name="Text Box 31"/>
          <p:cNvSpPr txBox="1">
            <a:spLocks noChangeArrowheads="1"/>
          </p:cNvSpPr>
          <p:nvPr/>
        </p:nvSpPr>
        <p:spPr bwMode="auto">
          <a:xfrm>
            <a:off x="2514600" y="2151224"/>
            <a:ext cx="2489200" cy="53191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529" tIns="65265" rIns="130529" bIns="65265">
            <a:spAutoFit/>
          </a:bodyPr>
          <a:lstStyle/>
          <a:p>
            <a:pPr algn="ctr" defTabSz="1306513">
              <a:spcBef>
                <a:spcPct val="50000"/>
              </a:spcBef>
            </a:pPr>
            <a:r>
              <a:rPr lang="en-US" u="sng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Miniature</a:t>
            </a:r>
          </a:p>
        </p:txBody>
      </p:sp>
      <p:sp>
        <p:nvSpPr>
          <p:cNvPr id="9" name="Text Box 33"/>
          <p:cNvSpPr txBox="1">
            <a:spLocks noChangeArrowheads="1"/>
          </p:cNvSpPr>
          <p:nvPr/>
        </p:nvSpPr>
        <p:spPr bwMode="auto">
          <a:xfrm>
            <a:off x="4572000" y="5119886"/>
            <a:ext cx="3657600" cy="31191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529" tIns="65265" rIns="130529" bIns="65265">
            <a:spAutoFit/>
          </a:bodyPr>
          <a:lstStyle/>
          <a:p>
            <a:pPr algn="ctr" defTabSz="1306513">
              <a:lnSpc>
                <a:spcPct val="55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MIL-DTL-38999</a:t>
            </a:r>
            <a:endParaRPr lang="en-US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Text Box 32"/>
          <p:cNvSpPr txBox="1">
            <a:spLocks noChangeArrowheads="1"/>
          </p:cNvSpPr>
          <p:nvPr/>
        </p:nvSpPr>
        <p:spPr bwMode="auto">
          <a:xfrm>
            <a:off x="2133600" y="4950024"/>
            <a:ext cx="3657600" cy="105513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529" tIns="65265" rIns="130529" bIns="65265">
            <a:spAutoFit/>
          </a:bodyPr>
          <a:lstStyle/>
          <a:p>
            <a:pPr algn="ctr" defTabSz="1306513">
              <a:spcBef>
                <a:spcPct val="50000"/>
              </a:spcBef>
            </a:pPr>
            <a:r>
              <a:rPr lang="en-US" sz="2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MIL-DTL-26482</a:t>
            </a:r>
            <a:br>
              <a:rPr lang="en-US" sz="2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MIL-DTL-26500</a:t>
            </a:r>
            <a:br>
              <a:rPr lang="en-US" sz="2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sz="2000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MIL-DTL-83723</a:t>
            </a:r>
          </a:p>
        </p:txBody>
      </p:sp>
      <p:pic>
        <p:nvPicPr>
          <p:cNvPr id="11" name="Picture 40" descr="GC379 4 pin Recep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449845"/>
            <a:ext cx="2857500" cy="2714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41" descr="26482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3630" y="2743200"/>
            <a:ext cx="2138822" cy="2105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43" descr="38999a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7098" y="2789748"/>
            <a:ext cx="3187702" cy="22140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 Box 45"/>
          <p:cNvSpPr txBox="1">
            <a:spLocks noChangeArrowheads="1"/>
          </p:cNvSpPr>
          <p:nvPr/>
        </p:nvSpPr>
        <p:spPr bwMode="auto">
          <a:xfrm>
            <a:off x="7315200" y="1770224"/>
            <a:ext cx="3035300" cy="93202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529" tIns="65265" rIns="130529" bIns="65265">
            <a:spAutoFit/>
          </a:bodyPr>
          <a:lstStyle/>
          <a:p>
            <a:pPr algn="ctr" defTabSz="1306513">
              <a:spcBef>
                <a:spcPct val="50000"/>
              </a:spcBef>
            </a:pPr>
            <a:r>
              <a:rPr lang="en-US" u="sng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Ultra</a:t>
            </a:r>
            <a:br>
              <a:rPr lang="en-US" u="sng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u="sng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miniature</a:t>
            </a:r>
            <a:endParaRPr lang="en-US" u="sng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 Box 46"/>
          <p:cNvSpPr txBox="1">
            <a:spLocks noChangeArrowheads="1"/>
          </p:cNvSpPr>
          <p:nvPr/>
        </p:nvSpPr>
        <p:spPr bwMode="auto">
          <a:xfrm>
            <a:off x="7086600" y="5072261"/>
            <a:ext cx="3657600" cy="60815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529" tIns="65265" rIns="130529" bIns="65265">
            <a:spAutoFit/>
          </a:bodyPr>
          <a:lstStyle/>
          <a:p>
            <a:pPr algn="ctr" defTabSz="1306513">
              <a:lnSpc>
                <a:spcPct val="5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Sr. 80 </a:t>
            </a:r>
          </a:p>
          <a:p>
            <a:pPr algn="ctr" defTabSz="1306513">
              <a:lnSpc>
                <a:spcPct val="5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Mighty Mouse</a:t>
            </a:r>
            <a:endParaRPr lang="en-US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9" name="Text Box 45"/>
          <p:cNvSpPr txBox="1">
            <a:spLocks noChangeArrowheads="1"/>
          </p:cNvSpPr>
          <p:nvPr/>
        </p:nvSpPr>
        <p:spPr bwMode="auto">
          <a:xfrm>
            <a:off x="9525000" y="1770224"/>
            <a:ext cx="3035300" cy="93202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529" tIns="65265" rIns="130529" bIns="65265">
            <a:spAutoFit/>
          </a:bodyPr>
          <a:lstStyle/>
          <a:p>
            <a:pPr algn="ctr" defTabSz="1306513">
              <a:spcBef>
                <a:spcPct val="50000"/>
              </a:spcBef>
            </a:pPr>
            <a:r>
              <a:rPr lang="en-US" u="sng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Micro</a:t>
            </a:r>
            <a:br>
              <a:rPr lang="en-US" u="sng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u="sng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miniature</a:t>
            </a:r>
            <a:endParaRPr lang="en-US" u="sng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1319" y="3251071"/>
            <a:ext cx="1382661" cy="120675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0300" y="3429398"/>
            <a:ext cx="1254228" cy="903158"/>
          </a:xfrm>
          <a:prstGeom prst="rect">
            <a:avLst/>
          </a:prstGeom>
        </p:spPr>
      </p:pic>
      <p:sp>
        <p:nvSpPr>
          <p:cNvPr id="25" name="Text Box 46"/>
          <p:cNvSpPr txBox="1">
            <a:spLocks noChangeArrowheads="1"/>
          </p:cNvSpPr>
          <p:nvPr/>
        </p:nvSpPr>
        <p:spPr bwMode="auto">
          <a:xfrm>
            <a:off x="9296400" y="5103870"/>
            <a:ext cx="3657600" cy="91593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529" tIns="65265" rIns="130529" bIns="65265">
            <a:spAutoFit/>
          </a:bodyPr>
          <a:lstStyle/>
          <a:p>
            <a:pPr algn="ctr" defTabSz="1306513">
              <a:lnSpc>
                <a:spcPct val="5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Sr. 811 </a:t>
            </a:r>
          </a:p>
          <a:p>
            <a:pPr algn="ctr" defTabSz="1306513">
              <a:lnSpc>
                <a:spcPct val="5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Mighty Mouse</a:t>
            </a:r>
          </a:p>
          <a:p>
            <a:pPr algn="ctr" defTabSz="1306513">
              <a:lnSpc>
                <a:spcPct val="5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HD</a:t>
            </a:r>
            <a:endParaRPr lang="en-US" sz="2000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6" name="Text Box 45"/>
          <p:cNvSpPr txBox="1">
            <a:spLocks noChangeArrowheads="1"/>
          </p:cNvSpPr>
          <p:nvPr/>
        </p:nvSpPr>
        <p:spPr bwMode="auto">
          <a:xfrm>
            <a:off x="11671300" y="1752600"/>
            <a:ext cx="3035300" cy="932024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529" tIns="65265" rIns="130529" bIns="65265">
            <a:spAutoFit/>
          </a:bodyPr>
          <a:lstStyle/>
          <a:p>
            <a:pPr algn="ctr" defTabSz="1306513">
              <a:spcBef>
                <a:spcPct val="50000"/>
              </a:spcBef>
            </a:pPr>
            <a:r>
              <a:rPr lang="en-US" u="sng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Nano</a:t>
            </a:r>
            <a:br>
              <a:rPr lang="en-US" u="sng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</a:br>
            <a:r>
              <a:rPr lang="en-US" u="sng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miniature</a:t>
            </a:r>
            <a:endParaRPr lang="en-US" u="sng" dirty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7" name="Text Box 46"/>
          <p:cNvSpPr txBox="1">
            <a:spLocks noChangeArrowheads="1"/>
          </p:cNvSpPr>
          <p:nvPr/>
        </p:nvSpPr>
        <p:spPr bwMode="auto">
          <a:xfrm>
            <a:off x="11506200" y="5100894"/>
            <a:ext cx="3657600" cy="59347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529" tIns="65265" rIns="130529" bIns="65265">
            <a:spAutoFit/>
          </a:bodyPr>
          <a:lstStyle/>
          <a:p>
            <a:pPr algn="ctr" defTabSz="1306513">
              <a:lnSpc>
                <a:spcPct val="50000"/>
              </a:lnSpc>
              <a:spcBef>
                <a:spcPct val="50000"/>
              </a:spcBef>
            </a:pPr>
            <a:r>
              <a:rPr lang="en-US" sz="2000" dirty="0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Sr. 88 </a:t>
            </a:r>
          </a:p>
          <a:p>
            <a:pPr algn="ctr" defTabSz="1306513">
              <a:lnSpc>
                <a:spcPct val="50000"/>
              </a:lnSpc>
              <a:spcBef>
                <a:spcPct val="50000"/>
              </a:spcBef>
            </a:pPr>
            <a:r>
              <a:rPr lang="en-US" sz="2000" dirty="0" err="1" smtClean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SuperFly</a:t>
            </a:r>
            <a:endParaRPr lang="en-US" sz="2000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8" name="Picture 6" descr="801-017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2339" y="3115528"/>
            <a:ext cx="1703608" cy="1477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580312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357" y="390034"/>
            <a:ext cx="11505486" cy="7444727"/>
          </a:xfrm>
          <a:prstGeom prst="rect">
            <a:avLst/>
          </a:prstGeom>
        </p:spPr>
      </p:pic>
      <p:pic>
        <p:nvPicPr>
          <p:cNvPr id="5" name="Picture 4" descr="CaptureTABS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20600" y="2286000"/>
            <a:ext cx="1257476" cy="83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800" dirty="0" smtClean="0"/>
              <a:t>The Series 89 </a:t>
            </a:r>
            <a:r>
              <a:rPr lang="en-GB" sz="4800" dirty="0" err="1" smtClean="0"/>
              <a:t>Nano</a:t>
            </a:r>
            <a:r>
              <a:rPr lang="en-GB" sz="4800" dirty="0" smtClean="0"/>
              <a:t> Connector Range 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1520" y="1676400"/>
            <a:ext cx="6126480" cy="5638800"/>
          </a:xfrm>
        </p:spPr>
        <p:txBody>
          <a:bodyPr/>
          <a:lstStyle/>
          <a:p>
            <a:r>
              <a:rPr lang="en-GB" dirty="0" smtClean="0"/>
              <a:t>Super small, light weight and versatile, </a:t>
            </a:r>
          </a:p>
          <a:p>
            <a:r>
              <a:rPr lang="en-GB" dirty="0" smtClean="0"/>
              <a:t>High reliability </a:t>
            </a:r>
            <a:r>
              <a:rPr lang="en-GB" dirty="0" err="1" smtClean="0"/>
              <a:t>TwistPin</a:t>
            </a:r>
            <a:r>
              <a:rPr lang="en-GB" dirty="0" smtClean="0"/>
              <a:t> contact system for added performance and reliability.</a:t>
            </a:r>
          </a:p>
          <a:p>
            <a:r>
              <a:rPr lang="en-GB" dirty="0" smtClean="0"/>
              <a:t>Ideally suited for use in down-hole electronics, space systems, missile systems and avionic enclosures.</a:t>
            </a: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02562" y="2381250"/>
            <a:ext cx="4816475" cy="3986213"/>
          </a:xfrm>
          <a:prstGeom prst="rect">
            <a:avLst/>
          </a:prstGeom>
          <a:noFill/>
          <a:ln w="38100">
            <a:solidFill>
              <a:srgbClr val="FFFFFF"/>
            </a:solidFill>
          </a:ln>
        </p:spPr>
      </p:pic>
      <p:pic>
        <p:nvPicPr>
          <p:cNvPr id="5" name="Picture 6" descr="rignight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133600"/>
            <a:ext cx="2087562" cy="1371600"/>
          </a:xfrm>
          <a:prstGeom prst="rect">
            <a:avLst/>
          </a:prstGeom>
          <a:noFill/>
          <a:effectLst>
            <a:outerShdw blurRad="2413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6" name="Picture 7" descr="hubble%2520space%2520telescope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7762" y="2133600"/>
            <a:ext cx="1951038" cy="1203325"/>
          </a:xfrm>
          <a:prstGeom prst="rect">
            <a:avLst/>
          </a:prstGeom>
          <a:solidFill>
            <a:srgbClr val="FFFFFF"/>
          </a:solidFill>
          <a:ln w="38100">
            <a:solidFill>
              <a:srgbClr val="FFFFFF"/>
            </a:solidFill>
            <a:miter lim="800000"/>
            <a:headEnd/>
            <a:tailEnd/>
          </a:ln>
          <a:effectLst>
            <a:outerShdw blurRad="2413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7" name="Picture 8" descr="Missiles_01">
            <a:hlinkClick r:id="rId7"/>
          </p:cNvPr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1562" y="5243513"/>
            <a:ext cx="1981200" cy="1323975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ffectLst>
            <a:outerShdw blurRad="2413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8" name="Picture 9" descr="avionicsbayinnose">
            <a:hlinkClick r:id="rId9"/>
          </p:cNvPr>
          <p:cNvPicPr>
            <a:picLocks noChangeAspect="1" noChangeArrowheads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087" y="5151438"/>
            <a:ext cx="1920875" cy="1371600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  <a:effectLst>
            <a:outerShdw blurRad="2413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9" name="Picture 8" descr="QPL Bug.png"/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0" y="3657600"/>
            <a:ext cx="983538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008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28600"/>
            <a:ext cx="14630400" cy="1752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Micro-D Connectors</a:t>
            </a:r>
            <a:br>
              <a:rPr lang="en-US" dirty="0" smtClean="0"/>
            </a:br>
            <a:r>
              <a:rPr lang="en-US" dirty="0" smtClean="0"/>
              <a:t>and Cables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13182600" cy="13716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 smtClean="0"/>
              <a:t>Ultra-Miniature Rectangular Connectors for</a:t>
            </a:r>
            <a:br>
              <a:rPr lang="en-US" dirty="0" smtClean="0"/>
            </a:br>
            <a:r>
              <a:rPr lang="en-US" dirty="0" smtClean="0"/>
              <a:t>Mission-Critical Applications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914400" y="3581400"/>
            <a:ext cx="6324600" cy="4038600"/>
          </a:xfrm>
        </p:spPr>
        <p:txBody>
          <a:bodyPr>
            <a:normAutofit/>
          </a:bodyPr>
          <a:lstStyle/>
          <a:p>
            <a:r>
              <a:rPr lang="en-US" dirty="0" smtClean="0"/>
              <a:t>.050 inch Micro layouts deliver optimal connector package density</a:t>
            </a:r>
          </a:p>
          <a:p>
            <a:r>
              <a:rPr lang="en-US" dirty="0" smtClean="0"/>
              <a:t>Machined shells and </a:t>
            </a:r>
            <a:r>
              <a:rPr lang="en-US" dirty="0" err="1" smtClean="0"/>
              <a:t>TwistPin</a:t>
            </a:r>
            <a:r>
              <a:rPr lang="en-US" dirty="0" smtClean="0"/>
              <a:t> contacts deliver optimal reliability and performance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7" name="Picture 6" descr="POSTER 4 Micro-D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3678182"/>
            <a:ext cx="6400800" cy="4170418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8"/>
          <p:cNvPicPr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8" name="Picture 7" descr="QPL Bug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00" y="609600"/>
            <a:ext cx="983538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Series 171 </a:t>
            </a:r>
            <a:r>
              <a:rPr lang="en-US" dirty="0" err="1" smtClean="0"/>
              <a:t>MicroStrips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1569720" y="3164204"/>
            <a:ext cx="7193280" cy="3922396"/>
          </a:xfrm>
        </p:spPr>
        <p:txBody>
          <a:bodyPr>
            <a:normAutofit fontScale="92500" lnSpcReduction="20000"/>
          </a:bodyPr>
          <a:lstStyle/>
          <a:p>
            <a:r>
              <a:rPr lang="en-US" sz="4400" dirty="0" smtClean="0"/>
              <a:t>New and improved version </a:t>
            </a:r>
            <a:br>
              <a:rPr lang="en-US" sz="4400" dirty="0" smtClean="0"/>
            </a:br>
            <a:r>
              <a:rPr lang="en-US" sz="4400" dirty="0" smtClean="0"/>
              <a:t>of MWS strips</a:t>
            </a:r>
          </a:p>
          <a:p>
            <a:r>
              <a:rPr lang="en-US" sz="4400" dirty="0" smtClean="0"/>
              <a:t>Latches for secure mating</a:t>
            </a:r>
          </a:p>
          <a:p>
            <a:r>
              <a:rPr lang="en-US" sz="4400" dirty="0" smtClean="0"/>
              <a:t>Guide Pins</a:t>
            </a:r>
          </a:p>
          <a:p>
            <a:r>
              <a:rPr lang="en-US" sz="4400" dirty="0" smtClean="0"/>
              <a:t>Board mount </a:t>
            </a:r>
          </a:p>
          <a:p>
            <a:r>
              <a:rPr lang="en-US" sz="4400" dirty="0" smtClean="0"/>
              <a:t>Surface mount</a:t>
            </a:r>
          </a:p>
        </p:txBody>
      </p:sp>
      <p:pic>
        <p:nvPicPr>
          <p:cNvPr id="11" name="Picture 10" descr="MWS Pin Color Iso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498" y="3124200"/>
            <a:ext cx="6401102" cy="4576788"/>
          </a:xfrm>
          <a:prstGeom prst="rect">
            <a:avLst/>
          </a:prstGeom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5" name="Picture 4" descr="NEW BUTTON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53498" y="3124200"/>
            <a:ext cx="1508760" cy="1524000"/>
          </a:xfrm>
          <a:prstGeom prst="rect">
            <a:avLst/>
          </a:prstGeom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609600" y="1447800"/>
            <a:ext cx="13335000" cy="1752600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marL="489833" marR="0" lvl="0" indent="-489833" algn="ctr" defTabSz="130622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ekton Pro Ext" pitchFamily="34" charset="0"/>
                <a:ea typeface="+mn-ea"/>
                <a:cs typeface="Times New Roman" pitchFamily="18" charset="0"/>
              </a:rPr>
              <a:t>When the time arrives to graduate from </a:t>
            </a:r>
            <a:b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ekton Pro Ext" pitchFamily="34" charset="0"/>
                <a:ea typeface="+mn-ea"/>
                <a:cs typeface="Times New Roman" pitchFamily="18" charset="0"/>
              </a:rPr>
            </a:br>
            <a:r>
              <a:rPr lang="en-US" sz="4000" b="1" dirty="0" smtClean="0">
                <a:solidFill>
                  <a:srgbClr val="FFFF00"/>
                </a:solidFill>
                <a:latin typeface="Tekton Pro Ext" pitchFamily="34" charset="0"/>
                <a:cs typeface="Times New Roman" pitchFamily="18" charset="0"/>
              </a:rPr>
              <a:t>COTS performance to Military Performance</a:t>
            </a: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ekton Pro Ext" pitchFamily="34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79988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MLDM Low-Profile Micro-D</a:t>
            </a:r>
            <a:endParaRPr lang="en-US" dirty="0"/>
          </a:p>
        </p:txBody>
      </p:sp>
      <p:pic>
        <p:nvPicPr>
          <p:cNvPr id="5" name="Picture 4" descr="MLDM 51 vs MWDM-51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9200" y="1828800"/>
            <a:ext cx="4571622" cy="27612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525000" y="2151660"/>
            <a:ext cx="3124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.260” height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01200" y="3675660"/>
            <a:ext cx="312420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.351” height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00200" y="2151660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 smtClean="0">
                <a:solidFill>
                  <a:schemeClr val="bg1"/>
                </a:solidFill>
              </a:rPr>
              <a:t>MLDM</a:t>
            </a:r>
            <a:endParaRPr lang="en-US" sz="32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00200" y="3675660"/>
            <a:ext cx="3124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3200" b="1" dirty="0" smtClean="0">
                <a:solidFill>
                  <a:schemeClr val="bg1"/>
                </a:solidFill>
              </a:rPr>
              <a:t>MWDM-51</a:t>
            </a:r>
            <a:endParaRPr lang="en-US" sz="3200" b="1" dirty="0">
              <a:solidFill>
                <a:schemeClr val="bg1"/>
              </a:solidFill>
            </a:endParaRPr>
          </a:p>
        </p:txBody>
      </p:sp>
      <p:pic>
        <p:nvPicPr>
          <p:cNvPr id="10" name="Picture 9" descr="NEW BUTTON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1295400"/>
            <a:ext cx="1508760" cy="1524000"/>
          </a:xfrm>
          <a:prstGeom prst="rect">
            <a:avLst/>
          </a:prstGeom>
        </p:spPr>
      </p:pic>
      <p:grpSp>
        <p:nvGrpSpPr>
          <p:cNvPr id="18" name="Group 17"/>
          <p:cNvGrpSpPr/>
          <p:nvPr/>
        </p:nvGrpSpPr>
        <p:grpSpPr>
          <a:xfrm>
            <a:off x="2895600" y="4800600"/>
            <a:ext cx="8575180" cy="2622138"/>
            <a:chOff x="1600200" y="4005993"/>
            <a:chExt cx="11775581" cy="3600764"/>
          </a:xfrm>
        </p:grpSpPr>
        <p:pic>
          <p:nvPicPr>
            <p:cNvPr id="12" name="Picture 11" descr="MLDM CBR.png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73791" y="4375813"/>
              <a:ext cx="3048000" cy="168148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3" name="Picture 12" descr="MLDM SKT Pigtail.png"/>
            <p:cNvPicPr>
              <a:picLocks noChangeAspect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0200" y="4005993"/>
              <a:ext cx="3883484" cy="2366768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4" name="Picture 13" descr="MLDM Solder Cup.png"/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6134" y="4158393"/>
              <a:ext cx="2858058" cy="220678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5" name="TextBox 14"/>
            <p:cNvSpPr txBox="1"/>
            <p:nvPr/>
          </p:nvSpPr>
          <p:spPr>
            <a:xfrm>
              <a:off x="1982791" y="6296561"/>
              <a:ext cx="3239590" cy="13101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chemeClr val="bg1"/>
                  </a:solidFill>
                </a:rPr>
                <a:t>Pre-Wired Pigtail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6326191" y="6296561"/>
              <a:ext cx="3239590" cy="13101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chemeClr val="bg1"/>
                  </a:solidFill>
                </a:rPr>
                <a:t>Right Angle Board Mount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10136191" y="6296561"/>
              <a:ext cx="3239590" cy="7184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chemeClr val="bg1"/>
                  </a:solidFill>
                </a:rPr>
                <a:t>Solder Cup</a:t>
              </a:r>
              <a:endParaRPr lang="en-US" sz="28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52846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Well-Master™ 260 (GHTM)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447800"/>
            <a:ext cx="13167360" cy="17526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4800" b="1" dirty="0" smtClean="0">
                <a:solidFill>
                  <a:srgbClr val="FFFF00"/>
                </a:solidFill>
                <a:latin typeface="Tekton Pro Ext" pitchFamily="34" charset="0"/>
              </a:rPr>
              <a:t>The high temperature Micro-D for +260°C applications </a:t>
            </a:r>
            <a:endParaRPr lang="en-US" sz="4800" b="1" dirty="0">
              <a:solidFill>
                <a:srgbClr val="FFFF00"/>
              </a:solidFill>
              <a:latin typeface="Tekton Pro Ext" pitchFamily="34" charset="0"/>
            </a:endParaRPr>
          </a:p>
        </p:txBody>
      </p:sp>
      <p:pic>
        <p:nvPicPr>
          <p:cNvPr id="4" name="Picture 3" descr="GHTM Board Plug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3810000"/>
            <a:ext cx="5486411" cy="2950470"/>
          </a:xfrm>
          <a:prstGeom prst="rect">
            <a:avLst/>
          </a:prstGeom>
          <a:ln>
            <a:noFill/>
          </a:ln>
          <a:effectLst>
            <a:outerShdw blurRad="254000" dist="139700" dir="2700000" algn="tl" rotWithShape="0">
              <a:srgbClr val="333333">
                <a:alpha val="60000"/>
              </a:srgbClr>
            </a:outerShdw>
          </a:effectLst>
        </p:spPr>
      </p:pic>
      <p:pic>
        <p:nvPicPr>
          <p:cNvPr id="5" name="Picture 4" descr="Well Drilling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3800" y="3733800"/>
            <a:ext cx="3860800" cy="3720407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Picture 5" descr="NEW BUTTON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1400" y="2209800"/>
            <a:ext cx="150876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106935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title"/>
          </p:nvPr>
        </p:nvSpPr>
        <p:spPr>
          <a:xfrm>
            <a:off x="701675" y="457200"/>
            <a:ext cx="13623925" cy="838200"/>
          </a:xfrm>
        </p:spPr>
        <p:txBody>
          <a:bodyPr/>
          <a:lstStyle/>
          <a:p>
            <a:r>
              <a:rPr lang="en-US" sz="4400" dirty="0" err="1" smtClean="0"/>
              <a:t>HiPer</a:t>
            </a:r>
            <a:r>
              <a:rPr lang="en-US" sz="4400" dirty="0" smtClean="0"/>
              <a:t>-D: </a:t>
            </a:r>
            <a:r>
              <a:rPr lang="en-US" sz="4400" dirty="0" err="1" smtClean="0"/>
              <a:t>Intermateable</a:t>
            </a:r>
            <a:r>
              <a:rPr lang="en-US" sz="4400" dirty="0" smtClean="0"/>
              <a:t> w/ Mil-C-24308</a:t>
            </a:r>
          </a:p>
        </p:txBody>
      </p:sp>
      <p:sp>
        <p:nvSpPr>
          <p:cNvPr id="43010" name="Content Placeholder 2"/>
          <p:cNvSpPr txBox="1">
            <a:spLocks/>
          </p:cNvSpPr>
          <p:nvPr/>
        </p:nvSpPr>
        <p:spPr bwMode="auto">
          <a:xfrm>
            <a:off x="609600" y="1447800"/>
            <a:ext cx="13166725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30622" tIns="65311" rIns="130622" bIns="65311"/>
          <a:lstStyle/>
          <a:p>
            <a:pPr marL="488950" indent="-488950" algn="ctr">
              <a:spcBef>
                <a:spcPct val="20000"/>
              </a:spcBef>
              <a:buClr>
                <a:srgbClr val="C00000"/>
              </a:buClr>
              <a:buFont typeface="Wingdings" pitchFamily="2" charset="2"/>
              <a:buNone/>
            </a:pPr>
            <a:r>
              <a:rPr lang="en-US" sz="4800" i="1" dirty="0">
                <a:solidFill>
                  <a:srgbClr val="FFFF00"/>
                </a:solidFill>
                <a:latin typeface="Arial Narrow" pitchFamily="34" charset="0"/>
                <a:cs typeface="Times New Roman" pitchFamily="18" charset="0"/>
              </a:rPr>
              <a:t>The Extreme Duty D-Sub Connector</a:t>
            </a:r>
          </a:p>
        </p:txBody>
      </p:sp>
      <p:pic>
        <p:nvPicPr>
          <p:cNvPr id="43012" name="Picture 7" descr="Super-D_pair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2590800"/>
            <a:ext cx="120777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12632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8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87" b="3703"/>
          <a:stretch/>
        </p:blipFill>
        <p:spPr>
          <a:xfrm>
            <a:off x="0" y="0"/>
            <a:ext cx="14630399" cy="822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3780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HiPer</a:t>
            </a:r>
            <a:r>
              <a:rPr lang="en-US" dirty="0" smtClean="0"/>
              <a:t>-D 24308</a:t>
            </a:r>
            <a:endParaRPr lang="en-US" dirty="0"/>
          </a:p>
        </p:txBody>
      </p:sp>
      <p:pic>
        <p:nvPicPr>
          <p:cNvPr id="7" name="Picture 6" descr="Super-D Cutaway2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2323" y="1600200"/>
            <a:ext cx="12245077" cy="5772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56370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57200"/>
            <a:ext cx="14630400" cy="1752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Series 79 Micro-Crimp </a:t>
            </a:r>
            <a:br>
              <a:rPr lang="en-US" dirty="0" smtClean="0"/>
            </a:br>
            <a:r>
              <a:rPr lang="en-US" dirty="0" smtClean="0"/>
              <a:t>Connectors and Cables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057400"/>
            <a:ext cx="14630400" cy="12954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The Micro-D Connector with Crimp Contacts: Power, Signal and COAX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914400" y="3429000"/>
            <a:ext cx="6324600" cy="34290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Incorporates crimp contact technology into an innovative, precision-machined, micro-density, module-to-chassis connector package</a:t>
            </a:r>
          </a:p>
          <a:p>
            <a:r>
              <a:rPr lang="en-US" dirty="0" smtClean="0"/>
              <a:t>Dozens of tooled layouts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9" name="Picture 8" descr="POSTER 10 Custom Cabl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3276600"/>
            <a:ext cx="6363603" cy="4155432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487400" cy="1764030"/>
          </a:xfrm>
        </p:spPr>
        <p:txBody>
          <a:bodyPr>
            <a:noAutofit/>
          </a:bodyPr>
          <a:lstStyle/>
          <a:p>
            <a:pPr algn="ctr"/>
            <a:r>
              <a:rPr lang="en-US" sz="3700" dirty="0" smtClean="0"/>
              <a:t>Micro-Crimp Advantage other </a:t>
            </a:r>
            <a:r>
              <a:rPr lang="en-US" sz="3700" dirty="0" err="1" smtClean="0"/>
              <a:t>Rectangulars</a:t>
            </a:r>
            <a:r>
              <a:rPr lang="en-US" sz="3700" dirty="0" smtClean="0"/>
              <a:t>: </a:t>
            </a:r>
            <a:br>
              <a:rPr lang="en-US" sz="3700" dirty="0" smtClean="0"/>
            </a:br>
            <a:r>
              <a:rPr lang="en-US" sz="3700" dirty="0" smtClean="0"/>
              <a:t>Smaller, with Improved </a:t>
            </a:r>
            <a:r>
              <a:rPr lang="en-US" sz="3700" dirty="0"/>
              <a:t>Shielding and Sealing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905000"/>
            <a:ext cx="13182600" cy="12954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 smtClean="0"/>
              <a:t>Higher Density than MIL-DTL-24308 and ARINC</a:t>
            </a:r>
            <a:br>
              <a:rPr lang="en-US" dirty="0" smtClean="0"/>
            </a:br>
            <a:r>
              <a:rPr lang="en-US" dirty="0" smtClean="0"/>
              <a:t>Better Performance than MIL-PRF-83513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685800" y="3352800"/>
            <a:ext cx="9829800" cy="4303396"/>
          </a:xfrm>
        </p:spPr>
        <p:txBody>
          <a:bodyPr>
            <a:normAutofit/>
          </a:bodyPr>
          <a:lstStyle/>
          <a:p>
            <a:r>
              <a:rPr lang="en-US" dirty="0"/>
              <a:t>EMI spring on plug—aluminum shroud on right angle PCB</a:t>
            </a:r>
          </a:p>
          <a:p>
            <a:r>
              <a:rPr lang="en-US" dirty="0"/>
              <a:t>Shielding effectiveness: 60 dB attenuation min from 100 MHz </a:t>
            </a:r>
            <a:r>
              <a:rPr lang="en-US" dirty="0" smtClean="0"/>
              <a:t>to </a:t>
            </a:r>
            <a:r>
              <a:rPr lang="en-US" dirty="0"/>
              <a:t>1000 MHz</a:t>
            </a:r>
          </a:p>
          <a:p>
            <a:r>
              <a:rPr lang="en-US" dirty="0"/>
              <a:t>IP67 protection from water ingress</a:t>
            </a:r>
          </a:p>
          <a:p>
            <a:r>
              <a:rPr lang="en-US" dirty="0" smtClean="0"/>
              <a:t>Guide pins for blind mating</a:t>
            </a:r>
            <a:endParaRPr lang="en-US" dirty="0"/>
          </a:p>
        </p:txBody>
      </p:sp>
      <p:pic>
        <p:nvPicPr>
          <p:cNvPr id="5" name="Picture 9" descr="Syracuse Plug Concept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763000" y="4038600"/>
            <a:ext cx="5867400" cy="3205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8"/>
          <p:cNvPicPr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402861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Title 1"/>
          <p:cNvSpPr>
            <a:spLocks noGrp="1"/>
          </p:cNvSpPr>
          <p:nvPr>
            <p:ph type="title"/>
          </p:nvPr>
        </p:nvSpPr>
        <p:spPr>
          <a:xfrm>
            <a:off x="701675" y="457200"/>
            <a:ext cx="13623925" cy="13716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Special Hermetic </a:t>
            </a:r>
            <a:r>
              <a:rPr lang="en-US" dirty="0" err="1" smtClean="0"/>
              <a:t>Rectangulars</a:t>
            </a:r>
            <a:r>
              <a:rPr lang="en-US" sz="4400" dirty="0" smtClean="0"/>
              <a:t/>
            </a:r>
            <a:br>
              <a:rPr lang="en-US" sz="4400" dirty="0" smtClean="0"/>
            </a:br>
            <a:endParaRPr lang="en-US" sz="4400" dirty="0" smtClean="0"/>
          </a:p>
        </p:txBody>
      </p:sp>
      <p:pic>
        <p:nvPicPr>
          <p:cNvPr id="101379" name="Picture 5" descr="m24308 copy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819400"/>
            <a:ext cx="5956300" cy="349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sp>
        <p:nvSpPr>
          <p:cNvPr id="101380" name="Text Box 4"/>
          <p:cNvSpPr txBox="1">
            <a:spLocks noChangeArrowheads="1"/>
          </p:cNvSpPr>
          <p:nvPr/>
        </p:nvSpPr>
        <p:spPr bwMode="auto">
          <a:xfrm>
            <a:off x="1981200" y="2057400"/>
            <a:ext cx="5334000" cy="6238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495" tIns="65248" rIns="130495" bIns="65248">
            <a:spAutoFit/>
          </a:bodyPr>
          <a:lstStyle/>
          <a:p>
            <a:pPr algn="ctr" defTabSz="1306513">
              <a:spcBef>
                <a:spcPct val="50000"/>
              </a:spcBef>
            </a:pPr>
            <a:r>
              <a:rPr lang="en-US" sz="3200" b="1" dirty="0">
                <a:solidFill>
                  <a:schemeClr val="bg1"/>
                </a:solidFill>
                <a:latin typeface="Verdana" pitchFamily="34" charset="0"/>
              </a:rPr>
              <a:t>MIL-DTL-24308 (QPL)</a:t>
            </a:r>
          </a:p>
        </p:txBody>
      </p:sp>
      <p:sp>
        <p:nvSpPr>
          <p:cNvPr id="101381" name="Text Box 6"/>
          <p:cNvSpPr txBox="1">
            <a:spLocks noChangeArrowheads="1"/>
          </p:cNvSpPr>
          <p:nvPr/>
        </p:nvSpPr>
        <p:spPr bwMode="auto">
          <a:xfrm>
            <a:off x="8305800" y="2035175"/>
            <a:ext cx="5486400" cy="6238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495" tIns="65248" rIns="130495" bIns="65248">
            <a:spAutoFit/>
          </a:bodyPr>
          <a:lstStyle/>
          <a:p>
            <a:pPr algn="ctr" defTabSz="1306513">
              <a:spcBef>
                <a:spcPct val="50000"/>
              </a:spcBef>
            </a:pPr>
            <a:r>
              <a:rPr lang="en-US" sz="3200" b="1">
                <a:solidFill>
                  <a:schemeClr val="bg1"/>
                </a:solidFill>
                <a:latin typeface="Verdana" pitchFamily="34" charset="0"/>
              </a:rPr>
              <a:t>MIL-PRF-83513</a:t>
            </a:r>
          </a:p>
        </p:txBody>
      </p:sp>
      <p:pic>
        <p:nvPicPr>
          <p:cNvPr id="101382" name="Picture 11" descr="Hermetic Micro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6027">
            <a:off x="8864600" y="2630488"/>
            <a:ext cx="4191000" cy="3598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sp>
        <p:nvSpPr>
          <p:cNvPr id="101383" name="Rectangle 12"/>
          <p:cNvSpPr>
            <a:spLocks noChangeArrowheads="1"/>
          </p:cNvSpPr>
          <p:nvPr/>
        </p:nvSpPr>
        <p:spPr bwMode="auto">
          <a:xfrm>
            <a:off x="0" y="6553200"/>
            <a:ext cx="1463040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Calibri" pitchFamily="34" charset="0"/>
              </a:rPr>
              <a:t>Again…standard catalog product offerings</a:t>
            </a:r>
          </a:p>
        </p:txBody>
      </p:sp>
      <p:pic>
        <p:nvPicPr>
          <p:cNvPr id="9" name="Picture 8" descr="QPL Bug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3505200"/>
            <a:ext cx="983538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4688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3" name="Title 1"/>
          <p:cNvSpPr>
            <a:spLocks noGrp="1"/>
          </p:cNvSpPr>
          <p:nvPr>
            <p:ph type="title"/>
          </p:nvPr>
        </p:nvSpPr>
        <p:spPr>
          <a:xfrm>
            <a:off x="701675" y="457200"/>
            <a:ext cx="13319125" cy="1066800"/>
          </a:xfrm>
        </p:spPr>
        <p:txBody>
          <a:bodyPr/>
          <a:lstStyle/>
          <a:p>
            <a:r>
              <a:rPr lang="en-US" sz="4800" dirty="0" smtClean="0"/>
              <a:t>Special </a:t>
            </a:r>
            <a:r>
              <a:rPr lang="en-US" sz="4800" dirty="0" err="1" smtClean="0"/>
              <a:t>ARINC’s</a:t>
            </a:r>
            <a:r>
              <a:rPr lang="en-US" sz="4800" dirty="0" smtClean="0"/>
              <a:t>: Filters and </a:t>
            </a:r>
            <a:r>
              <a:rPr lang="en-US" sz="4800" dirty="0" err="1" smtClean="0"/>
              <a:t>Quadrax</a:t>
            </a:r>
            <a:endParaRPr lang="en-US" sz="4800" dirty="0" smtClean="0"/>
          </a:p>
        </p:txBody>
      </p:sp>
      <p:pic>
        <p:nvPicPr>
          <p:cNvPr id="90114" name="Picture 4" descr="ARINC 800 Pin Filter 001 (Medium)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4267200"/>
            <a:ext cx="5425466" cy="2912172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</p:spPr>
      </p:pic>
      <p:pic>
        <p:nvPicPr>
          <p:cNvPr id="6" name="Picture 5" descr="ARINC 600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219200"/>
            <a:ext cx="7010400" cy="4535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856920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52400"/>
            <a:ext cx="13487400" cy="3124200"/>
          </a:xfrm>
        </p:spPr>
        <p:txBody>
          <a:bodyPr rtlCol="0">
            <a:normAutofit/>
          </a:bodyPr>
          <a:lstStyle/>
          <a:p>
            <a:pPr defTabSz="1306220" fontAlgn="auto">
              <a:spcAft>
                <a:spcPts val="0"/>
              </a:spcAft>
              <a:defRPr/>
            </a:pPr>
            <a:r>
              <a:rPr lang="en-US" dirty="0" smtClean="0"/>
              <a:t>Rectangular Series Summary</a:t>
            </a:r>
          </a:p>
        </p:txBody>
      </p:sp>
      <p:sp>
        <p:nvSpPr>
          <p:cNvPr id="40963" name="Text Box 5"/>
          <p:cNvSpPr txBox="1">
            <a:spLocks noChangeArrowheads="1"/>
          </p:cNvSpPr>
          <p:nvPr/>
        </p:nvSpPr>
        <p:spPr bwMode="auto">
          <a:xfrm>
            <a:off x="-63500" y="3838756"/>
            <a:ext cx="3949700" cy="42252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582" tIns="65292" rIns="130582" bIns="65292">
            <a:spAutoFit/>
          </a:bodyPr>
          <a:lstStyle/>
          <a:p>
            <a:pPr algn="ctr" defTabSz="13065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Glenair Sr. 28</a:t>
            </a:r>
          </a:p>
          <a:p>
            <a:pPr algn="ctr" defTabSz="13065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M24308</a:t>
            </a:r>
          </a:p>
          <a:p>
            <a:pPr algn="ctr" defTabSz="13065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5 - 7.5 AMPs</a:t>
            </a:r>
          </a:p>
          <a:p>
            <a:pPr algn="ctr" defTabSz="13065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11 Layouts</a:t>
            </a:r>
          </a:p>
          <a:p>
            <a:pPr algn="ctr" defTabSz="13065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9-104 Positions</a:t>
            </a:r>
          </a:p>
          <a:p>
            <a:pPr algn="ctr" defTabSz="1306513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Crimp, Pre-Wired, Solder Cup, PCB</a:t>
            </a:r>
          </a:p>
        </p:txBody>
      </p:sp>
      <p:sp>
        <p:nvSpPr>
          <p:cNvPr id="40964" name="Text Box 6"/>
          <p:cNvSpPr txBox="1">
            <a:spLocks noChangeArrowheads="1"/>
          </p:cNvSpPr>
          <p:nvPr/>
        </p:nvSpPr>
        <p:spPr bwMode="auto">
          <a:xfrm>
            <a:off x="-228600" y="1295400"/>
            <a:ext cx="4022725" cy="561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582" tIns="65292" rIns="130582" bIns="65292">
            <a:spAutoFit/>
          </a:bodyPr>
          <a:lstStyle/>
          <a:p>
            <a:pPr algn="ctr" defTabSz="1306513">
              <a:spcBef>
                <a:spcPct val="50000"/>
              </a:spcBef>
            </a:pPr>
            <a:r>
              <a:rPr lang="en-US" sz="2800" dirty="0" err="1" smtClean="0">
                <a:solidFill>
                  <a:srgbClr val="FFFF00"/>
                </a:solidFill>
                <a:latin typeface="Verdana" pitchFamily="34" charset="0"/>
              </a:rPr>
              <a:t>Hiper</a:t>
            </a:r>
            <a:r>
              <a:rPr lang="en-US" sz="2800" dirty="0" smtClean="0">
                <a:solidFill>
                  <a:srgbClr val="FFFF00"/>
                </a:solidFill>
                <a:latin typeface="Verdana" pitchFamily="34" charset="0"/>
              </a:rPr>
              <a:t>-D</a:t>
            </a:r>
            <a:endParaRPr lang="en-US" sz="2800" dirty="0">
              <a:solidFill>
                <a:srgbClr val="FFFF00"/>
              </a:solidFill>
              <a:latin typeface="Verdana" pitchFamily="34" charset="0"/>
            </a:endParaRPr>
          </a:p>
        </p:txBody>
      </p:sp>
      <p:sp>
        <p:nvSpPr>
          <p:cNvPr id="40965" name="Text Box 7"/>
          <p:cNvSpPr txBox="1">
            <a:spLocks noChangeArrowheads="1"/>
          </p:cNvSpPr>
          <p:nvPr/>
        </p:nvSpPr>
        <p:spPr bwMode="auto">
          <a:xfrm>
            <a:off x="8105775" y="1295400"/>
            <a:ext cx="2486025" cy="561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582" tIns="65292" rIns="130582" bIns="65292">
            <a:spAutoFit/>
          </a:bodyPr>
          <a:lstStyle/>
          <a:p>
            <a:pPr algn="ctr" defTabSz="1306513">
              <a:spcBef>
                <a:spcPct val="50000"/>
              </a:spcBef>
            </a:pPr>
            <a:r>
              <a:rPr lang="en-US" sz="2800" dirty="0" smtClean="0">
                <a:solidFill>
                  <a:srgbClr val="FFFF00"/>
                </a:solidFill>
                <a:latin typeface="Verdana" pitchFamily="34" charset="0"/>
              </a:rPr>
              <a:t>Micro-D</a:t>
            </a:r>
            <a:endParaRPr lang="en-US" sz="2800" dirty="0">
              <a:solidFill>
                <a:srgbClr val="FFFF00"/>
              </a:solidFill>
              <a:latin typeface="Verdana" pitchFamily="34" charset="0"/>
            </a:endParaRPr>
          </a:p>
        </p:txBody>
      </p:sp>
      <p:sp>
        <p:nvSpPr>
          <p:cNvPr id="40966" name="Text Box 8"/>
          <p:cNvSpPr txBox="1">
            <a:spLocks noChangeArrowheads="1"/>
          </p:cNvSpPr>
          <p:nvPr/>
        </p:nvSpPr>
        <p:spPr bwMode="auto">
          <a:xfrm>
            <a:off x="3570777" y="1295400"/>
            <a:ext cx="3949700" cy="561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582" tIns="65292" rIns="130582" bIns="65292">
            <a:spAutoFit/>
          </a:bodyPr>
          <a:lstStyle/>
          <a:p>
            <a:pPr algn="ctr" defTabSz="1306513">
              <a:spcBef>
                <a:spcPct val="50000"/>
              </a:spcBef>
            </a:pPr>
            <a:r>
              <a:rPr lang="en-US" sz="2800" dirty="0" smtClean="0">
                <a:solidFill>
                  <a:srgbClr val="FFFF00"/>
                </a:solidFill>
                <a:latin typeface="Verdana" pitchFamily="34" charset="0"/>
              </a:rPr>
              <a:t>Micro-Crimp</a:t>
            </a:r>
            <a:endParaRPr lang="en-US" sz="2800" dirty="0">
              <a:solidFill>
                <a:srgbClr val="FFFF00"/>
              </a:solidFill>
              <a:latin typeface="Verdana" pitchFamily="34" charset="0"/>
            </a:endParaRPr>
          </a:p>
        </p:txBody>
      </p:sp>
      <p:sp>
        <p:nvSpPr>
          <p:cNvPr id="40967" name="Text Box 9"/>
          <p:cNvSpPr txBox="1">
            <a:spLocks noChangeArrowheads="1"/>
          </p:cNvSpPr>
          <p:nvPr/>
        </p:nvSpPr>
        <p:spPr bwMode="auto">
          <a:xfrm>
            <a:off x="7391400" y="4010025"/>
            <a:ext cx="3657600" cy="4656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582" tIns="65292" rIns="130582" bIns="65292">
            <a:spAutoFit/>
          </a:bodyPr>
          <a:lstStyle/>
          <a:p>
            <a:pPr algn="ctr" defTabSz="1306513">
              <a:spcBef>
                <a:spcPct val="50000"/>
              </a:spcBef>
            </a:pP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Glenair Sr. 17</a:t>
            </a:r>
          </a:p>
          <a:p>
            <a:pPr algn="ctr" defTabSz="13065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M83513</a:t>
            </a:r>
            <a:endParaRPr lang="en-US" sz="2800" dirty="0">
              <a:solidFill>
                <a:schemeClr val="bg1"/>
              </a:solidFill>
              <a:latin typeface="Verdana" pitchFamily="34" charset="0"/>
            </a:endParaRPr>
          </a:p>
          <a:p>
            <a:pPr algn="ctr" defTabSz="13065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3 AMP</a:t>
            </a:r>
          </a:p>
          <a:p>
            <a:pPr algn="ctr" defTabSz="13065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8 Layouts</a:t>
            </a:r>
            <a:endParaRPr lang="en-US" sz="2800" dirty="0">
              <a:solidFill>
                <a:schemeClr val="bg1"/>
              </a:solidFill>
              <a:latin typeface="Verdana" pitchFamily="34" charset="0"/>
            </a:endParaRPr>
          </a:p>
          <a:p>
            <a:pPr algn="ctr" defTabSz="13065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9-100 </a:t>
            </a:r>
            <a:r>
              <a:rPr lang="en-US" sz="2800" dirty="0">
                <a:solidFill>
                  <a:schemeClr val="bg1"/>
                </a:solidFill>
                <a:latin typeface="Verdana" pitchFamily="34" charset="0"/>
              </a:rPr>
              <a:t>Positions</a:t>
            </a:r>
          </a:p>
          <a:p>
            <a:pPr algn="ctr" defTabSz="1306513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Pre-Wired</a:t>
            </a:r>
            <a:r>
              <a:rPr lang="en-US" sz="2800" dirty="0">
                <a:solidFill>
                  <a:schemeClr val="bg1"/>
                </a:solidFill>
                <a:latin typeface="Verdana" pitchFamily="34" charset="0"/>
              </a:rPr>
              <a:t>, Solder Cup, PCB</a:t>
            </a:r>
          </a:p>
          <a:p>
            <a:pPr algn="ctr" defTabSz="1306513">
              <a:spcBef>
                <a:spcPct val="50000"/>
              </a:spcBef>
            </a:pPr>
            <a:endParaRPr lang="en-US" sz="28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40968" name="Text Box 12"/>
          <p:cNvSpPr txBox="1">
            <a:spLocks noChangeArrowheads="1"/>
          </p:cNvSpPr>
          <p:nvPr/>
        </p:nvSpPr>
        <p:spPr bwMode="auto">
          <a:xfrm>
            <a:off x="3723177" y="3994150"/>
            <a:ext cx="3657600" cy="46561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582" tIns="65292" rIns="130582" bIns="65292">
            <a:spAutoFit/>
          </a:bodyPr>
          <a:lstStyle/>
          <a:p>
            <a:pPr algn="ctr" defTabSz="1306513">
              <a:spcBef>
                <a:spcPct val="50000"/>
              </a:spcBef>
            </a:pP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Glenair Sr. 79</a:t>
            </a:r>
          </a:p>
          <a:p>
            <a:pPr algn="ctr" defTabSz="13065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N/A</a:t>
            </a:r>
            <a:endParaRPr lang="en-US" sz="2800" dirty="0">
              <a:solidFill>
                <a:schemeClr val="bg1"/>
              </a:solidFill>
              <a:latin typeface="Verdana" pitchFamily="34" charset="0"/>
            </a:endParaRPr>
          </a:p>
          <a:p>
            <a:pPr algn="ctr" defTabSz="13065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5-23 AMP</a:t>
            </a:r>
          </a:p>
          <a:p>
            <a:pPr algn="ctr" defTabSz="13065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31 Layouts</a:t>
            </a:r>
            <a:endParaRPr lang="en-US" sz="2800" dirty="0">
              <a:solidFill>
                <a:schemeClr val="bg1"/>
              </a:solidFill>
              <a:latin typeface="Verdana" pitchFamily="34" charset="0"/>
            </a:endParaRPr>
          </a:p>
          <a:p>
            <a:pPr algn="ctr" defTabSz="13065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chemeClr val="bg1"/>
                </a:solidFill>
                <a:latin typeface="Verdana" pitchFamily="34" charset="0"/>
              </a:rPr>
              <a:t>2</a:t>
            </a: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-102 </a:t>
            </a:r>
            <a:r>
              <a:rPr lang="en-US" sz="2800" dirty="0">
                <a:solidFill>
                  <a:schemeClr val="bg1"/>
                </a:solidFill>
                <a:latin typeface="Verdana" pitchFamily="34" charset="0"/>
              </a:rPr>
              <a:t>Positions</a:t>
            </a:r>
          </a:p>
          <a:p>
            <a:pPr algn="ctr" defTabSz="1306513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solidFill>
                  <a:schemeClr val="bg1"/>
                </a:solidFill>
                <a:latin typeface="Verdana" pitchFamily="34" charset="0"/>
              </a:rPr>
              <a:t>Crimp, Pre-Wired, Solder Cup, PCB</a:t>
            </a:r>
          </a:p>
          <a:p>
            <a:pPr algn="ctr" defTabSz="1306513">
              <a:spcBef>
                <a:spcPct val="50000"/>
              </a:spcBef>
            </a:pPr>
            <a:endParaRPr lang="en-US" sz="2800" dirty="0">
              <a:solidFill>
                <a:schemeClr val="bg1"/>
              </a:solidFill>
              <a:latin typeface="Verdana" pitchFamily="34" charset="0"/>
            </a:endParaRPr>
          </a:p>
        </p:txBody>
      </p:sp>
      <p:sp>
        <p:nvSpPr>
          <p:cNvPr id="40969" name="Text Box 20"/>
          <p:cNvSpPr txBox="1">
            <a:spLocks noChangeArrowheads="1"/>
          </p:cNvSpPr>
          <p:nvPr/>
        </p:nvSpPr>
        <p:spPr bwMode="auto">
          <a:xfrm>
            <a:off x="11430000" y="1295400"/>
            <a:ext cx="2486025" cy="5619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582" tIns="65292" rIns="130582" bIns="65292">
            <a:spAutoFit/>
          </a:bodyPr>
          <a:lstStyle/>
          <a:p>
            <a:pPr algn="ctr" defTabSz="1306513">
              <a:spcBef>
                <a:spcPct val="50000"/>
              </a:spcBef>
            </a:pPr>
            <a:r>
              <a:rPr lang="en-US" sz="2800" dirty="0">
                <a:solidFill>
                  <a:srgbClr val="FFFF00"/>
                </a:solidFill>
                <a:latin typeface="Verdana" pitchFamily="34" charset="0"/>
              </a:rPr>
              <a:t>Nano</a:t>
            </a:r>
          </a:p>
        </p:txBody>
      </p:sp>
      <p:sp>
        <p:nvSpPr>
          <p:cNvPr id="40970" name="Text Box 21"/>
          <p:cNvSpPr txBox="1">
            <a:spLocks noChangeArrowheads="1"/>
          </p:cNvSpPr>
          <p:nvPr/>
        </p:nvSpPr>
        <p:spPr bwMode="auto">
          <a:xfrm>
            <a:off x="10972800" y="4038600"/>
            <a:ext cx="3657600" cy="357895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130582" tIns="65292" rIns="130582" bIns="65292">
            <a:spAutoFit/>
          </a:bodyPr>
          <a:lstStyle/>
          <a:p>
            <a:pPr algn="ctr" defTabSz="1306513">
              <a:spcBef>
                <a:spcPct val="50000"/>
              </a:spcBef>
            </a:pP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Glenair Sr. 89</a:t>
            </a:r>
          </a:p>
          <a:p>
            <a:pPr algn="ctr" defTabSz="13065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M32139</a:t>
            </a:r>
            <a:endParaRPr lang="en-US" sz="2800" dirty="0">
              <a:solidFill>
                <a:schemeClr val="bg1"/>
              </a:solidFill>
              <a:latin typeface="Verdana" pitchFamily="34" charset="0"/>
            </a:endParaRPr>
          </a:p>
          <a:p>
            <a:pPr algn="ctr" defTabSz="13065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1 AMP</a:t>
            </a:r>
          </a:p>
          <a:p>
            <a:pPr algn="ctr" defTabSz="13065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7 Layouts</a:t>
            </a:r>
            <a:endParaRPr lang="en-US" sz="2800" dirty="0">
              <a:solidFill>
                <a:schemeClr val="bg1"/>
              </a:solidFill>
              <a:latin typeface="Verdana" pitchFamily="34" charset="0"/>
            </a:endParaRPr>
          </a:p>
          <a:p>
            <a:pPr algn="ctr" defTabSz="1306513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9-51 </a:t>
            </a:r>
            <a:r>
              <a:rPr lang="en-US" sz="2800" dirty="0">
                <a:solidFill>
                  <a:schemeClr val="bg1"/>
                </a:solidFill>
                <a:latin typeface="Verdana" pitchFamily="34" charset="0"/>
              </a:rPr>
              <a:t>Positions</a:t>
            </a:r>
          </a:p>
          <a:p>
            <a:pPr algn="ctr" defTabSz="1306513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Pre-Wired</a:t>
            </a:r>
            <a:r>
              <a:rPr lang="en-US" sz="2800" dirty="0">
                <a:solidFill>
                  <a:schemeClr val="bg1"/>
                </a:solidFill>
                <a:latin typeface="Verdana" pitchFamily="34" charset="0"/>
              </a:rPr>
              <a:t>, </a:t>
            </a:r>
            <a:r>
              <a:rPr lang="en-US" sz="2800" dirty="0" smtClean="0">
                <a:solidFill>
                  <a:schemeClr val="bg1"/>
                </a:solidFill>
                <a:latin typeface="Verdana" pitchFamily="34" charset="0"/>
              </a:rPr>
              <a:t>PCB</a:t>
            </a:r>
            <a:endParaRPr lang="en-US" sz="2800" dirty="0">
              <a:solidFill>
                <a:schemeClr val="bg1"/>
              </a:solidFill>
              <a:latin typeface="Verdana" pitchFamily="34" charset="0"/>
            </a:endParaRPr>
          </a:p>
        </p:txBody>
      </p:sp>
      <p:pic>
        <p:nvPicPr>
          <p:cNvPr id="40974" name="Picture 29" descr="Nano on Penny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3800" y="2045168"/>
            <a:ext cx="2990850" cy="1993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" y="1437357"/>
            <a:ext cx="3551846" cy="2544093"/>
          </a:xfrm>
          <a:prstGeom prst="rect">
            <a:avLst/>
          </a:prstGeom>
        </p:spPr>
      </p:pic>
      <p:pic>
        <p:nvPicPr>
          <p:cNvPr id="17" name="Picture 28" descr="CBR Color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7200" y="1835326"/>
            <a:ext cx="2507822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" name="Picture 9" descr="Syracuse Plug Concept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923136" y="1524000"/>
            <a:ext cx="4230264" cy="2252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815845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aptureTABS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20600" y="2819400"/>
            <a:ext cx="1219371" cy="1143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450102"/>
            <a:ext cx="11430000" cy="739588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182600" cy="1066800"/>
          </a:xfrm>
        </p:spPr>
        <p:txBody>
          <a:bodyPr/>
          <a:lstStyle/>
          <a:p>
            <a:pPr algn="ctr"/>
            <a:r>
              <a:rPr lang="en-US" dirty="0" smtClean="0"/>
              <a:t>MIL-DTL-38999 Type</a:t>
            </a:r>
          </a:p>
        </p:txBody>
      </p:sp>
      <p:sp>
        <p:nvSpPr>
          <p:cNvPr id="40962" name="Subtitle 2"/>
          <p:cNvSpPr>
            <a:spLocks noGrp="1"/>
          </p:cNvSpPr>
          <p:nvPr>
            <p:ph type="subTitle" idx="1"/>
          </p:nvPr>
        </p:nvSpPr>
        <p:spPr>
          <a:xfrm>
            <a:off x="685800" y="1447800"/>
            <a:ext cx="13258800" cy="914400"/>
          </a:xfrm>
        </p:spPr>
        <p:txBody>
          <a:bodyPr/>
          <a:lstStyle/>
          <a:p>
            <a:pPr algn="ctr"/>
            <a:r>
              <a:rPr lang="en-US" dirty="0" smtClean="0">
                <a:cs typeface="Times New Roman" pitchFamily="18" charset="0"/>
              </a:rPr>
              <a:t>Most Popular Aerospace Fiber Optic Connection System</a:t>
            </a:r>
          </a:p>
        </p:txBody>
      </p:sp>
      <p:pic>
        <p:nvPicPr>
          <p:cNvPr id="40963" name="Picture 5" descr="38999 Fiber Connector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02661">
            <a:off x="2425700" y="3522663"/>
            <a:ext cx="3595687" cy="306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40964" name="Picture 6" descr="38999 Fiber Receptacle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6900" y="3409950"/>
            <a:ext cx="3898900" cy="336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7" name="Picture 7" descr="38999 Fiber Terminus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2" y="2743200"/>
            <a:ext cx="5913438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/>
          <p:cNvPicPr>
            <a:picLocks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9" name="Picture 8" descr="QPL Bug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63200" y="2286000"/>
            <a:ext cx="983538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258800" cy="1066800"/>
          </a:xfrm>
        </p:spPr>
        <p:txBody>
          <a:bodyPr/>
          <a:lstStyle/>
          <a:p>
            <a:pPr algn="ctr"/>
            <a:r>
              <a:rPr lang="en-US" dirty="0" smtClean="0"/>
              <a:t>High Density (GHD)</a:t>
            </a:r>
          </a:p>
        </p:txBody>
      </p:sp>
      <p:sp>
        <p:nvSpPr>
          <p:cNvPr id="43010" name="Subtitle 2"/>
          <p:cNvSpPr>
            <a:spLocks noGrp="1"/>
          </p:cNvSpPr>
          <p:nvPr>
            <p:ph type="subTitle" idx="1"/>
          </p:nvPr>
        </p:nvSpPr>
        <p:spPr>
          <a:xfrm>
            <a:off x="685800" y="1600200"/>
            <a:ext cx="13258800" cy="7620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 smtClean="0">
                <a:cs typeface="Times New Roman" pitchFamily="18" charset="0"/>
              </a:rPr>
              <a:t>For 50% + Size and Weight Reduction</a:t>
            </a:r>
          </a:p>
          <a:p>
            <a:endParaRPr lang="en-US" dirty="0" smtClean="0">
              <a:cs typeface="Times New Roman" pitchFamily="18" charset="0"/>
            </a:endParaRPr>
          </a:p>
        </p:txBody>
      </p:sp>
      <p:pic>
        <p:nvPicPr>
          <p:cNvPr id="43011" name="Picture 4" descr="HD Fiber Plu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971800"/>
            <a:ext cx="4327525" cy="375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43012" name="Picture 5" descr="HD Fiber Receptacle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0" y="2971800"/>
            <a:ext cx="3717925" cy="359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7" name="Picture 6" descr="HD Fiber Termini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59030">
            <a:off x="6070600" y="3813175"/>
            <a:ext cx="3316288" cy="254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8" name="Picture 7"/>
          <p:cNvPicPr>
            <a:picLocks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 rtlCol="0">
            <a:noAutofit/>
          </a:bodyPr>
          <a:lstStyle/>
          <a:p>
            <a:pPr defTabSz="1306220" fontAlgn="auto">
              <a:spcAft>
                <a:spcPts val="0"/>
              </a:spcAft>
              <a:defRPr/>
            </a:pPr>
            <a:r>
              <a:rPr lang="en-US" sz="4400" dirty="0" smtClean="0"/>
              <a:t>Size #23 Fiber Optic Mighty Mouse</a:t>
            </a:r>
            <a:endParaRPr lang="en-US" sz="44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685800" y="1295400"/>
            <a:ext cx="13182600" cy="1524000"/>
          </a:xfrm>
        </p:spPr>
        <p:txBody>
          <a:bodyPr/>
          <a:lstStyle/>
          <a:p>
            <a:r>
              <a:rPr lang="en-US" dirty="0" smtClean="0"/>
              <a:t>Even Smaller and Lighter</a:t>
            </a:r>
            <a:endParaRPr lang="en-US" dirty="0"/>
          </a:p>
        </p:txBody>
      </p:sp>
      <p:pic>
        <p:nvPicPr>
          <p:cNvPr id="5" name="Picture 4" descr="CaptureMM fiber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514598"/>
            <a:ext cx="11534776" cy="4267202"/>
          </a:xfrm>
          <a:prstGeom prst="rect">
            <a:avLst/>
          </a:prstGeom>
        </p:spPr>
      </p:pic>
      <p:pic>
        <p:nvPicPr>
          <p:cNvPr id="8" name="Picture 4" descr="NEW BUTTON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0" y="1676400"/>
            <a:ext cx="150812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41300" dist="50800" dir="5400000" algn="ctr" rotWithShape="0">
              <a:schemeClr val="tx1">
                <a:alpha val="6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6634309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01675" y="304800"/>
            <a:ext cx="13166725" cy="1371600"/>
          </a:xfrm>
        </p:spPr>
        <p:txBody>
          <a:bodyPr/>
          <a:lstStyle/>
          <a:p>
            <a:r>
              <a:rPr lang="en-US" dirty="0" smtClean="0"/>
              <a:t>Contacts and Wire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15" y="419201"/>
            <a:ext cx="11422759" cy="7391197"/>
          </a:xfrm>
          <a:prstGeom prst="rect">
            <a:avLst/>
          </a:prstGeom>
        </p:spPr>
      </p:pic>
      <p:pic>
        <p:nvPicPr>
          <p:cNvPr id="9" name="Picture 8" descr="CaptureTABS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58620" y="381000"/>
            <a:ext cx="1257476" cy="83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Title 1"/>
          <p:cNvSpPr>
            <a:spLocks noGrp="1"/>
          </p:cNvSpPr>
          <p:nvPr>
            <p:ph type="title"/>
          </p:nvPr>
        </p:nvSpPr>
        <p:spPr>
          <a:xfrm>
            <a:off x="701675" y="457200"/>
            <a:ext cx="13319125" cy="1371600"/>
          </a:xfrm>
        </p:spPr>
        <p:txBody>
          <a:bodyPr/>
          <a:lstStyle/>
          <a:p>
            <a:r>
              <a:rPr lang="en-US" sz="4400" dirty="0" smtClean="0"/>
              <a:t>M28876 Fiber Optic Connection System</a:t>
            </a:r>
          </a:p>
        </p:txBody>
      </p:sp>
      <p:pic>
        <p:nvPicPr>
          <p:cNvPr id="50178" name="Picture 17" descr="m2887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1781" y="1493837"/>
            <a:ext cx="6538913" cy="3182938"/>
          </a:xfrm>
          <a:prstGeom prst="rect">
            <a:avLst/>
          </a:prstGeom>
          <a:solidFill>
            <a:srgbClr val="FFFFFF"/>
          </a:solidFill>
          <a:ln w="952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50179" name="Rectangle 22"/>
          <p:cNvSpPr>
            <a:spLocks noChangeArrowheads="1"/>
          </p:cNvSpPr>
          <p:nvPr/>
        </p:nvSpPr>
        <p:spPr bwMode="auto">
          <a:xfrm>
            <a:off x="4252118" y="7437437"/>
            <a:ext cx="6218238" cy="411163"/>
          </a:xfrm>
          <a:prstGeom prst="rect">
            <a:avLst/>
          </a:prstGeom>
          <a:solidFill>
            <a:srgbClr val="FFFFFF"/>
          </a:solidFill>
          <a:ln w="12700">
            <a:solidFill>
              <a:srgbClr val="CA2E3D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pPr algn="ctr" defTabSz="1306513">
              <a:spcBef>
                <a:spcPct val="50000"/>
              </a:spcBef>
            </a:pPr>
            <a:r>
              <a:rPr lang="en-US" sz="2000">
                <a:latin typeface="Verdana" pitchFamily="34" charset="0"/>
              </a:rPr>
              <a:t>Glenair M29504/14 and /15 Termini</a:t>
            </a:r>
          </a:p>
        </p:txBody>
      </p:sp>
      <p:pic>
        <p:nvPicPr>
          <p:cNvPr id="50180" name="Picture 23" descr="FO Term #13 ps2"/>
          <p:cNvPicPr>
            <a:picLocks noChangeAspect="1" noChangeArrowheads="1"/>
          </p:cNvPicPr>
          <p:nvPr/>
        </p:nvPicPr>
        <p:blipFill>
          <a:blip r:embed="rId4" cstate="email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581" y="5075237"/>
            <a:ext cx="10501312" cy="107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0181" name="Picture 24" descr="FO Term #13 ps2"/>
          <p:cNvPicPr>
            <a:picLocks noChangeAspect="1" noChangeArrowheads="1"/>
          </p:cNvPicPr>
          <p:nvPr/>
        </p:nvPicPr>
        <p:blipFill>
          <a:blip r:embed="rId5" cstate="email">
            <a:lum bright="6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437" y="5989637"/>
            <a:ext cx="1051560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/>
          <p:cNvPicPr>
            <a:picLocks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0600" y="7010400"/>
            <a:ext cx="1699985" cy="8206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8" name="Picture 7" descr="QPL Bug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7600" y="1219200"/>
            <a:ext cx="983538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258800" cy="1764030"/>
          </a:xfrm>
        </p:spPr>
        <p:txBody>
          <a:bodyPr rtlCol="0">
            <a:normAutofit fontScale="90000"/>
          </a:bodyPr>
          <a:lstStyle/>
          <a:p>
            <a:pPr algn="ctr" defTabSz="1306220" fontAlgn="auto">
              <a:spcAft>
                <a:spcPts val="0"/>
              </a:spcAft>
              <a:defRPr/>
            </a:pPr>
            <a:r>
              <a:rPr lang="en-US" dirty="0" smtClean="0"/>
              <a:t>GFOCA M83526 Compliant </a:t>
            </a:r>
            <a:br>
              <a:rPr lang="en-US" dirty="0" smtClean="0"/>
            </a:br>
            <a:r>
              <a:rPr lang="en-US" dirty="0" smtClean="0"/>
              <a:t>Hermaphroditic</a:t>
            </a:r>
            <a:endParaRPr lang="en-US" dirty="0"/>
          </a:p>
        </p:txBody>
      </p:sp>
      <p:pic>
        <p:nvPicPr>
          <p:cNvPr id="9" name="Picture 8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0" name="Picture 9" descr="GFOCA spool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074" y="2775428"/>
            <a:ext cx="4768848" cy="3962400"/>
          </a:xfrm>
          <a:prstGeom prst="rect">
            <a:avLst/>
          </a:prstGeom>
        </p:spPr>
      </p:pic>
      <p:pic>
        <p:nvPicPr>
          <p:cNvPr id="12" name="Picture 11" descr="GFOCA herm. cable conx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5474" y="2013428"/>
            <a:ext cx="4366726" cy="3957820"/>
          </a:xfrm>
          <a:prstGeom prst="rect">
            <a:avLst/>
          </a:prstGeom>
        </p:spPr>
      </p:pic>
      <p:pic>
        <p:nvPicPr>
          <p:cNvPr id="13" name="Picture 12" descr="GFOCA dust cap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8874" y="2242028"/>
            <a:ext cx="3470088" cy="2738400"/>
          </a:xfrm>
          <a:prstGeom prst="rect">
            <a:avLst/>
          </a:prstGeom>
        </p:spPr>
      </p:pic>
      <p:pic>
        <p:nvPicPr>
          <p:cNvPr id="14" name="Picture 13" descr="butt-joint terminus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6074" y="5366228"/>
            <a:ext cx="3800400" cy="1644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203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258800" cy="1764030"/>
          </a:xfrm>
        </p:spPr>
        <p:txBody>
          <a:bodyPr rtlCol="0">
            <a:normAutofit/>
          </a:bodyPr>
          <a:lstStyle/>
          <a:p>
            <a:pPr algn="ctr" defTabSz="1306220" fontAlgn="auto">
              <a:spcAft>
                <a:spcPts val="0"/>
              </a:spcAft>
              <a:defRPr/>
            </a:pPr>
            <a:r>
              <a:rPr lang="en-US" dirty="0" smtClean="0"/>
              <a:t>Eye-Beam Fiber Optics</a:t>
            </a:r>
            <a:endParaRPr lang="en-US" dirty="0"/>
          </a:p>
        </p:txBody>
      </p:sp>
      <p:pic>
        <p:nvPicPr>
          <p:cNvPr id="128003" name="Picture 5" descr="38999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3250" y="1795462"/>
            <a:ext cx="3232150" cy="330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128005" name="Picture 7" descr="COTS_pin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3581400"/>
            <a:ext cx="4572000" cy="322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128006" name="Picture 8" descr="COTS_recep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648200"/>
            <a:ext cx="4572000" cy="258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128007" name="Picture 10" descr="COMM_faces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76400"/>
            <a:ext cx="4572000" cy="3027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9" name="Picture 8"/>
          <p:cNvPicPr>
            <a:picLocks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28002" name="Picture 4" descr="NEW BUTTON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81000"/>
            <a:ext cx="1508125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Eye-Beam Micro (2)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5181600"/>
            <a:ext cx="3605750" cy="197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2036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Title 1"/>
          <p:cNvSpPr>
            <a:spLocks noGrp="1"/>
          </p:cNvSpPr>
          <p:nvPr>
            <p:ph type="ctrTitle" idx="4294967295"/>
          </p:nvPr>
        </p:nvSpPr>
        <p:spPr>
          <a:xfrm>
            <a:off x="685800" y="457200"/>
            <a:ext cx="13182600" cy="1763713"/>
          </a:xfrm>
        </p:spPr>
        <p:txBody>
          <a:bodyPr/>
          <a:lstStyle/>
          <a:p>
            <a:r>
              <a:rPr lang="en-US" dirty="0" smtClean="0"/>
              <a:t>Eye-Beam Grin Lens Terminus</a:t>
            </a:r>
          </a:p>
        </p:txBody>
      </p:sp>
      <p:sp>
        <p:nvSpPr>
          <p:cNvPr id="165892" name="TextBox 41"/>
          <p:cNvSpPr txBox="1">
            <a:spLocks noChangeArrowheads="1"/>
          </p:cNvSpPr>
          <p:nvPr/>
        </p:nvSpPr>
        <p:spPr bwMode="auto">
          <a:xfrm>
            <a:off x="4448175" y="4419600"/>
            <a:ext cx="6183313" cy="1098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en-US">
                <a:solidFill>
                  <a:schemeClr val="bg1"/>
                </a:solidFill>
              </a:rPr>
              <a:t> </a:t>
            </a:r>
            <a:r>
              <a:rPr lang="en-US" sz="2000">
                <a:solidFill>
                  <a:schemeClr val="bg1"/>
                </a:solidFill>
              </a:rPr>
              <a:t>9.0 micron core is expanded to approx. 270 microns.</a:t>
            </a:r>
            <a:endParaRPr lang="en-US">
              <a:solidFill>
                <a:schemeClr val="bg1"/>
              </a:solidFill>
            </a:endParaRPr>
          </a:p>
          <a:p>
            <a:pPr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 Fiber surfaces protected and do not touch.</a:t>
            </a:r>
          </a:p>
          <a:p>
            <a:pPr>
              <a:buFont typeface="Arial" charset="0"/>
              <a:buChar char="•"/>
            </a:pPr>
            <a:r>
              <a:rPr lang="en-US" sz="2000">
                <a:solidFill>
                  <a:schemeClr val="bg1"/>
                </a:solidFill>
              </a:rPr>
              <a:t> Easy clean of lens surface.</a:t>
            </a:r>
          </a:p>
        </p:txBody>
      </p:sp>
      <p:sp>
        <p:nvSpPr>
          <p:cNvPr id="165893" name="Rectangle 42"/>
          <p:cNvSpPr>
            <a:spLocks noChangeArrowheads="1"/>
          </p:cNvSpPr>
          <p:nvPr/>
        </p:nvSpPr>
        <p:spPr bwMode="auto">
          <a:xfrm>
            <a:off x="4524375" y="1600200"/>
            <a:ext cx="6172200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buFont typeface="Arial" charset="0"/>
              <a:buNone/>
            </a:pPr>
            <a:r>
              <a:rPr lang="en-US" sz="2000" dirty="0">
                <a:solidFill>
                  <a:schemeClr val="bg1"/>
                </a:solidFill>
              </a:rPr>
              <a:t>9.0 micron fiber core.</a:t>
            </a:r>
          </a:p>
          <a:p>
            <a:pPr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Fiber surfaces exposed and susceptible to damage.</a:t>
            </a:r>
          </a:p>
          <a:p>
            <a:pPr>
              <a:buFont typeface="Arial" charset="0"/>
              <a:buChar char="•"/>
            </a:pPr>
            <a:r>
              <a:rPr lang="en-US" sz="2000" dirty="0">
                <a:solidFill>
                  <a:schemeClr val="bg1"/>
                </a:solidFill>
              </a:rPr>
              <a:t> must be cleaned prior to mating.</a:t>
            </a:r>
          </a:p>
        </p:txBody>
      </p:sp>
      <p:grpSp>
        <p:nvGrpSpPr>
          <p:cNvPr id="3" name="Group 43"/>
          <p:cNvGrpSpPr>
            <a:grpSpLocks/>
          </p:cNvGrpSpPr>
          <p:nvPr/>
        </p:nvGrpSpPr>
        <p:grpSpPr bwMode="auto">
          <a:xfrm>
            <a:off x="1628775" y="2590800"/>
            <a:ext cx="11125200" cy="1827213"/>
            <a:chOff x="2016" y="2160"/>
            <a:chExt cx="4968" cy="816"/>
          </a:xfrm>
        </p:grpSpPr>
        <p:sp>
          <p:nvSpPr>
            <p:cNvPr id="165895" name="AutoShape 5"/>
            <p:cNvSpPr>
              <a:spLocks noChangeArrowheads="1"/>
            </p:cNvSpPr>
            <p:nvPr/>
          </p:nvSpPr>
          <p:spPr bwMode="auto">
            <a:xfrm rot="5400000">
              <a:off x="2328" y="2485"/>
              <a:ext cx="384" cy="144"/>
            </a:xfrm>
            <a:custGeom>
              <a:avLst/>
              <a:gdLst>
                <a:gd name="T0" fmla="*/ 6 w 21600"/>
                <a:gd name="T1" fmla="*/ 0 h 21600"/>
                <a:gd name="T2" fmla="*/ 3 w 21600"/>
                <a:gd name="T3" fmla="*/ 1 h 21600"/>
                <a:gd name="T4" fmla="*/ 1 w 21600"/>
                <a:gd name="T5" fmla="*/ 0 h 21600"/>
                <a:gd name="T6" fmla="*/ 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969696"/>
                </a:gs>
                <a:gs pos="50000">
                  <a:srgbClr val="EAEAEA"/>
                </a:gs>
                <a:gs pos="100000">
                  <a:srgbClr val="969696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en-US"/>
            </a:p>
          </p:txBody>
        </p:sp>
        <p:sp>
          <p:nvSpPr>
            <p:cNvPr id="165896" name="Rectangle 6"/>
            <p:cNvSpPr>
              <a:spLocks noChangeArrowheads="1"/>
            </p:cNvSpPr>
            <p:nvPr/>
          </p:nvSpPr>
          <p:spPr bwMode="auto">
            <a:xfrm>
              <a:off x="4200" y="2268"/>
              <a:ext cx="2784" cy="576"/>
            </a:xfrm>
            <a:prstGeom prst="rect">
              <a:avLst/>
            </a:prstGeom>
            <a:gradFill rotWithShape="1">
              <a:gsLst>
                <a:gs pos="0">
                  <a:srgbClr val="969696"/>
                </a:gs>
                <a:gs pos="50000">
                  <a:srgbClr val="EAEAEA"/>
                </a:gs>
                <a:gs pos="100000">
                  <a:srgbClr val="969696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897" name="Rectangle 7"/>
            <p:cNvSpPr>
              <a:spLocks noChangeArrowheads="1"/>
            </p:cNvSpPr>
            <p:nvPr/>
          </p:nvSpPr>
          <p:spPr bwMode="auto">
            <a:xfrm>
              <a:off x="4081" y="2160"/>
              <a:ext cx="144" cy="816"/>
            </a:xfrm>
            <a:prstGeom prst="rect">
              <a:avLst/>
            </a:prstGeom>
            <a:gradFill rotWithShape="1">
              <a:gsLst>
                <a:gs pos="0">
                  <a:srgbClr val="969696"/>
                </a:gs>
                <a:gs pos="50000">
                  <a:srgbClr val="EAEAEA"/>
                </a:gs>
                <a:gs pos="100000">
                  <a:srgbClr val="969696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898" name="AutoShape 8"/>
            <p:cNvSpPr>
              <a:spLocks noChangeArrowheads="1"/>
            </p:cNvSpPr>
            <p:nvPr/>
          </p:nvSpPr>
          <p:spPr bwMode="auto">
            <a:xfrm rot="5400000">
              <a:off x="3625" y="2520"/>
              <a:ext cx="816" cy="96"/>
            </a:xfrm>
            <a:custGeom>
              <a:avLst/>
              <a:gdLst>
                <a:gd name="T0" fmla="*/ 27 w 21600"/>
                <a:gd name="T1" fmla="*/ 0 h 21600"/>
                <a:gd name="T2" fmla="*/ 15 w 21600"/>
                <a:gd name="T3" fmla="*/ 0 h 21600"/>
                <a:gd name="T4" fmla="*/ 4 w 21600"/>
                <a:gd name="T5" fmla="*/ 0 h 21600"/>
                <a:gd name="T6" fmla="*/ 15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969696"/>
                </a:gs>
                <a:gs pos="50000">
                  <a:srgbClr val="EAEAEA"/>
                </a:gs>
                <a:gs pos="100000">
                  <a:srgbClr val="969696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en-US"/>
            </a:p>
          </p:txBody>
        </p:sp>
        <p:sp>
          <p:nvSpPr>
            <p:cNvPr id="165899" name="Rectangle 9"/>
            <p:cNvSpPr>
              <a:spLocks noChangeArrowheads="1"/>
            </p:cNvSpPr>
            <p:nvPr/>
          </p:nvSpPr>
          <p:spPr bwMode="auto">
            <a:xfrm>
              <a:off x="2592" y="2364"/>
              <a:ext cx="1392" cy="384"/>
            </a:xfrm>
            <a:prstGeom prst="rect">
              <a:avLst/>
            </a:prstGeom>
            <a:gradFill rotWithShape="1">
              <a:gsLst>
                <a:gs pos="0">
                  <a:srgbClr val="969696"/>
                </a:gs>
                <a:gs pos="50000">
                  <a:srgbClr val="EAEAEA"/>
                </a:gs>
                <a:gs pos="100000">
                  <a:srgbClr val="969696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" name="Rectangle 15"/>
            <p:cNvSpPr>
              <a:spLocks noChangeArrowheads="1"/>
            </p:cNvSpPr>
            <p:nvPr/>
          </p:nvSpPr>
          <p:spPr bwMode="auto">
            <a:xfrm>
              <a:off x="2529" y="2451"/>
              <a:ext cx="1455" cy="209"/>
            </a:xfrm>
            <a:prstGeom prst="rect">
              <a:avLst/>
            </a:prstGeom>
            <a:gradFill rotWithShape="1">
              <a:gsLst>
                <a:gs pos="0">
                  <a:srgbClr val="ECECEC"/>
                </a:gs>
                <a:gs pos="50000">
                  <a:schemeClr val="bg1"/>
                </a:gs>
                <a:gs pos="100000">
                  <a:srgbClr val="ECECEC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40" name="AutoShape 16"/>
            <p:cNvSpPr>
              <a:spLocks noChangeArrowheads="1"/>
            </p:cNvSpPr>
            <p:nvPr/>
          </p:nvSpPr>
          <p:spPr bwMode="auto">
            <a:xfrm rot="5400000">
              <a:off x="2384" y="2518"/>
              <a:ext cx="209" cy="74"/>
            </a:xfrm>
            <a:custGeom>
              <a:avLst/>
              <a:gdLst>
                <a:gd name="T0" fmla="*/ 183 w 21600"/>
                <a:gd name="T1" fmla="*/ 38 h 21600"/>
                <a:gd name="T2" fmla="*/ 105 w 21600"/>
                <a:gd name="T3" fmla="*/ 75 h 21600"/>
                <a:gd name="T4" fmla="*/ 26 w 21600"/>
                <a:gd name="T5" fmla="*/ 38 h 21600"/>
                <a:gd name="T6" fmla="*/ 105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47 w 21600"/>
                <a:gd name="T13" fmla="*/ 4608 h 21600"/>
                <a:gd name="T14" fmla="*/ 17053 w 21600"/>
                <a:gd name="T15" fmla="*/ 169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ECECEC"/>
                </a:gs>
                <a:gs pos="50000">
                  <a:schemeClr val="bg1"/>
                </a:gs>
                <a:gs pos="100000">
                  <a:srgbClr val="ECECE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>
                <a:defRPr/>
              </a:pPr>
              <a:endParaRPr lang="en-US" dirty="0"/>
            </a:p>
          </p:txBody>
        </p:sp>
        <p:grpSp>
          <p:nvGrpSpPr>
            <p:cNvPr id="4" name="Group 17"/>
            <p:cNvGrpSpPr>
              <a:grpSpLocks/>
            </p:cNvGrpSpPr>
            <p:nvPr/>
          </p:nvGrpSpPr>
          <p:grpSpPr bwMode="auto">
            <a:xfrm>
              <a:off x="2016" y="2460"/>
              <a:ext cx="209" cy="209"/>
              <a:chOff x="1728" y="1056"/>
              <a:chExt cx="528" cy="528"/>
            </a:xfrm>
          </p:grpSpPr>
          <p:sp>
            <p:nvSpPr>
              <p:cNvPr id="165903" name="Oval 18"/>
              <p:cNvSpPr>
                <a:spLocks noChangeArrowheads="1"/>
              </p:cNvSpPr>
              <p:nvPr/>
            </p:nvSpPr>
            <p:spPr bwMode="auto">
              <a:xfrm>
                <a:off x="1728" y="1056"/>
                <a:ext cx="528" cy="528"/>
              </a:xfrm>
              <a:prstGeom prst="ellipse">
                <a:avLst/>
              </a:prstGeom>
              <a:solidFill>
                <a:srgbClr val="ECECEC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165904" name="Oval 19"/>
              <p:cNvSpPr>
                <a:spLocks noChangeArrowheads="1"/>
              </p:cNvSpPr>
              <p:nvPr/>
            </p:nvSpPr>
            <p:spPr bwMode="auto">
              <a:xfrm>
                <a:off x="1968" y="1296"/>
                <a:ext cx="48" cy="48"/>
              </a:xfrm>
              <a:prstGeom prst="ellipse">
                <a:avLst/>
              </a:prstGeom>
              <a:solidFill>
                <a:srgbClr val="FF505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65905" name="Line 39"/>
            <p:cNvSpPr>
              <a:spLocks noChangeShapeType="1"/>
            </p:cNvSpPr>
            <p:nvPr/>
          </p:nvSpPr>
          <p:spPr bwMode="auto">
            <a:xfrm>
              <a:off x="2448" y="2556"/>
              <a:ext cx="1536" cy="0"/>
            </a:xfrm>
            <a:prstGeom prst="line">
              <a:avLst/>
            </a:prstGeom>
            <a:noFill/>
            <a:ln w="25400">
              <a:pattFill prst="pct70">
                <a:fgClr>
                  <a:srgbClr val="FF0000"/>
                </a:fgClr>
                <a:bgClr>
                  <a:srgbClr val="F76565"/>
                </a:bgClr>
              </a:patt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42"/>
          <p:cNvGrpSpPr>
            <a:grpSpLocks/>
          </p:cNvGrpSpPr>
          <p:nvPr/>
        </p:nvGrpSpPr>
        <p:grpSpPr bwMode="auto">
          <a:xfrm>
            <a:off x="1552575" y="5638800"/>
            <a:ext cx="11249025" cy="1830388"/>
            <a:chOff x="1986" y="3360"/>
            <a:chExt cx="5017" cy="816"/>
          </a:xfrm>
        </p:grpSpPr>
        <p:sp>
          <p:nvSpPr>
            <p:cNvPr id="165907" name="AutoShape 10"/>
            <p:cNvSpPr>
              <a:spLocks noChangeArrowheads="1"/>
            </p:cNvSpPr>
            <p:nvPr/>
          </p:nvSpPr>
          <p:spPr bwMode="auto">
            <a:xfrm rot="5400000">
              <a:off x="2362" y="3702"/>
              <a:ext cx="384" cy="115"/>
            </a:xfrm>
            <a:custGeom>
              <a:avLst/>
              <a:gdLst>
                <a:gd name="T0" fmla="*/ 6 w 21600"/>
                <a:gd name="T1" fmla="*/ 0 h 21600"/>
                <a:gd name="T2" fmla="*/ 3 w 21600"/>
                <a:gd name="T3" fmla="*/ 1 h 21600"/>
                <a:gd name="T4" fmla="*/ 1 w 21600"/>
                <a:gd name="T5" fmla="*/ 0 h 21600"/>
                <a:gd name="T6" fmla="*/ 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8 h 21600"/>
                <a:gd name="T14" fmla="*/ 17100 w 21600"/>
                <a:gd name="T15" fmla="*/ 17092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969696"/>
                </a:gs>
                <a:gs pos="50000">
                  <a:srgbClr val="EAEAEA"/>
                </a:gs>
                <a:gs pos="100000">
                  <a:srgbClr val="969696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en-US"/>
            </a:p>
          </p:txBody>
        </p:sp>
        <p:sp>
          <p:nvSpPr>
            <p:cNvPr id="165908" name="Rectangle 11"/>
            <p:cNvSpPr>
              <a:spLocks noChangeArrowheads="1"/>
            </p:cNvSpPr>
            <p:nvPr/>
          </p:nvSpPr>
          <p:spPr bwMode="auto">
            <a:xfrm>
              <a:off x="4219" y="3468"/>
              <a:ext cx="2784" cy="576"/>
            </a:xfrm>
            <a:prstGeom prst="rect">
              <a:avLst/>
            </a:prstGeom>
            <a:gradFill rotWithShape="1">
              <a:gsLst>
                <a:gs pos="0">
                  <a:srgbClr val="969696"/>
                </a:gs>
                <a:gs pos="50000">
                  <a:srgbClr val="EAEAEA"/>
                </a:gs>
                <a:gs pos="100000">
                  <a:srgbClr val="969696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909" name="Rectangle 12"/>
            <p:cNvSpPr>
              <a:spLocks noChangeArrowheads="1"/>
            </p:cNvSpPr>
            <p:nvPr/>
          </p:nvSpPr>
          <p:spPr bwMode="auto">
            <a:xfrm>
              <a:off x="4100" y="3360"/>
              <a:ext cx="144" cy="816"/>
            </a:xfrm>
            <a:prstGeom prst="rect">
              <a:avLst/>
            </a:prstGeom>
            <a:gradFill rotWithShape="1">
              <a:gsLst>
                <a:gs pos="0">
                  <a:srgbClr val="969696"/>
                </a:gs>
                <a:gs pos="50000">
                  <a:srgbClr val="EAEAEA"/>
                </a:gs>
                <a:gs pos="100000">
                  <a:srgbClr val="969696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910" name="AutoShape 13"/>
            <p:cNvSpPr>
              <a:spLocks noChangeArrowheads="1"/>
            </p:cNvSpPr>
            <p:nvPr/>
          </p:nvSpPr>
          <p:spPr bwMode="auto">
            <a:xfrm rot="5400000">
              <a:off x="3644" y="3720"/>
              <a:ext cx="816" cy="96"/>
            </a:xfrm>
            <a:custGeom>
              <a:avLst/>
              <a:gdLst>
                <a:gd name="T0" fmla="*/ 27 w 21600"/>
                <a:gd name="T1" fmla="*/ 0 h 21600"/>
                <a:gd name="T2" fmla="*/ 15 w 21600"/>
                <a:gd name="T3" fmla="*/ 0 h 21600"/>
                <a:gd name="T4" fmla="*/ 4 w 21600"/>
                <a:gd name="T5" fmla="*/ 0 h 21600"/>
                <a:gd name="T6" fmla="*/ 15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00 w 21600"/>
                <a:gd name="T13" fmla="*/ 4500 h 21600"/>
                <a:gd name="T14" fmla="*/ 17100 w 21600"/>
                <a:gd name="T15" fmla="*/ 17100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969696"/>
                </a:gs>
                <a:gs pos="50000">
                  <a:srgbClr val="EAEAEA"/>
                </a:gs>
                <a:gs pos="100000">
                  <a:srgbClr val="969696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endParaRPr lang="en-US"/>
            </a:p>
          </p:txBody>
        </p:sp>
        <p:sp>
          <p:nvSpPr>
            <p:cNvPr id="165911" name="Rectangle 14"/>
            <p:cNvSpPr>
              <a:spLocks noChangeArrowheads="1"/>
            </p:cNvSpPr>
            <p:nvPr/>
          </p:nvSpPr>
          <p:spPr bwMode="auto">
            <a:xfrm>
              <a:off x="2611" y="3564"/>
              <a:ext cx="1392" cy="384"/>
            </a:xfrm>
            <a:prstGeom prst="rect">
              <a:avLst/>
            </a:prstGeom>
            <a:gradFill rotWithShape="1">
              <a:gsLst>
                <a:gs pos="0">
                  <a:srgbClr val="969696"/>
                </a:gs>
                <a:gs pos="50000">
                  <a:srgbClr val="EAEAEA"/>
                </a:gs>
                <a:gs pos="100000">
                  <a:srgbClr val="969696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44" name="Rectangle 20"/>
            <p:cNvSpPr>
              <a:spLocks noChangeArrowheads="1"/>
            </p:cNvSpPr>
            <p:nvPr/>
          </p:nvSpPr>
          <p:spPr bwMode="auto">
            <a:xfrm>
              <a:off x="3166" y="3615"/>
              <a:ext cx="837" cy="286"/>
            </a:xfrm>
            <a:prstGeom prst="rect">
              <a:avLst/>
            </a:prstGeom>
            <a:gradFill rotWithShape="1">
              <a:gsLst>
                <a:gs pos="0">
                  <a:srgbClr val="ECECEC"/>
                </a:gs>
                <a:gs pos="50000">
                  <a:schemeClr val="bg1"/>
                </a:gs>
                <a:gs pos="100000">
                  <a:srgbClr val="ECECEC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45" name="AutoShape 21"/>
            <p:cNvSpPr>
              <a:spLocks noChangeArrowheads="1"/>
            </p:cNvSpPr>
            <p:nvPr/>
          </p:nvSpPr>
          <p:spPr bwMode="auto">
            <a:xfrm rot="5400000">
              <a:off x="2989" y="3720"/>
              <a:ext cx="286" cy="76"/>
            </a:xfrm>
            <a:custGeom>
              <a:avLst/>
              <a:gdLst>
                <a:gd name="T0" fmla="*/ 250 w 21600"/>
                <a:gd name="T1" fmla="*/ 38 h 21600"/>
                <a:gd name="T2" fmla="*/ 143 w 21600"/>
                <a:gd name="T3" fmla="*/ 76 h 21600"/>
                <a:gd name="T4" fmla="*/ 36 w 21600"/>
                <a:gd name="T5" fmla="*/ 38 h 21600"/>
                <a:gd name="T6" fmla="*/ 143 w 21600"/>
                <a:gd name="T7" fmla="*/ 0 h 2160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4531 w 21600"/>
                <a:gd name="T13" fmla="*/ 4547 h 21600"/>
                <a:gd name="T14" fmla="*/ 17069 w 21600"/>
                <a:gd name="T15" fmla="*/ 17053 h 2160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ECECEC"/>
                </a:gs>
                <a:gs pos="50000">
                  <a:schemeClr val="bg1"/>
                </a:gs>
                <a:gs pos="100000">
                  <a:srgbClr val="ECECEC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vert="eaVert"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26646" name="Rectangle 22"/>
            <p:cNvSpPr>
              <a:spLocks noChangeArrowheads="1"/>
            </p:cNvSpPr>
            <p:nvPr/>
          </p:nvSpPr>
          <p:spPr bwMode="auto">
            <a:xfrm>
              <a:off x="3030" y="3748"/>
              <a:ext cx="973" cy="19"/>
            </a:xfrm>
            <a:prstGeom prst="rect">
              <a:avLst/>
            </a:prstGeom>
            <a:gradFill rotWithShape="1">
              <a:gsLst>
                <a:gs pos="0">
                  <a:srgbClr val="FF7979">
                    <a:alpha val="42999"/>
                  </a:srgbClr>
                </a:gs>
                <a:gs pos="50000">
                  <a:srgbClr val="FF2929"/>
                </a:gs>
                <a:gs pos="100000">
                  <a:srgbClr val="FF7979">
                    <a:alpha val="42999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 dirty="0"/>
            </a:p>
          </p:txBody>
        </p:sp>
        <p:sp>
          <p:nvSpPr>
            <p:cNvPr id="165917" name="Rectangle 23"/>
            <p:cNvSpPr>
              <a:spLocks noChangeArrowheads="1"/>
            </p:cNvSpPr>
            <p:nvPr/>
          </p:nvSpPr>
          <p:spPr bwMode="auto">
            <a:xfrm>
              <a:off x="2592" y="3615"/>
              <a:ext cx="502" cy="286"/>
            </a:xfrm>
            <a:prstGeom prst="rect">
              <a:avLst/>
            </a:prstGeom>
            <a:gradFill rotWithShape="1">
              <a:gsLst>
                <a:gs pos="0">
                  <a:srgbClr val="66CCFF"/>
                </a:gs>
                <a:gs pos="50000">
                  <a:srgbClr val="CCFFFF"/>
                </a:gs>
                <a:gs pos="100000">
                  <a:srgbClr val="66CCFF"/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918" name="AutoShape 24"/>
            <p:cNvSpPr>
              <a:spLocks noChangeArrowheads="1"/>
            </p:cNvSpPr>
            <p:nvPr/>
          </p:nvSpPr>
          <p:spPr bwMode="auto">
            <a:xfrm>
              <a:off x="2592" y="3673"/>
              <a:ext cx="502" cy="171"/>
            </a:xfrm>
            <a:prstGeom prst="flowChartDelay">
              <a:avLst/>
            </a:prstGeom>
            <a:gradFill rotWithShape="1">
              <a:gsLst>
                <a:gs pos="0">
                  <a:srgbClr val="FF7979"/>
                </a:gs>
                <a:gs pos="50000">
                  <a:srgbClr val="FF2929"/>
                </a:gs>
                <a:gs pos="100000">
                  <a:srgbClr val="FF7979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919" name="Oval 25"/>
            <p:cNvSpPr>
              <a:spLocks noChangeArrowheads="1"/>
            </p:cNvSpPr>
            <p:nvPr/>
          </p:nvSpPr>
          <p:spPr bwMode="auto">
            <a:xfrm>
              <a:off x="1986" y="3600"/>
              <a:ext cx="288" cy="305"/>
            </a:xfrm>
            <a:prstGeom prst="ellipse">
              <a:avLst/>
            </a:prstGeom>
            <a:solidFill>
              <a:srgbClr val="66CCFF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65920" name="Oval 26"/>
            <p:cNvSpPr>
              <a:spLocks noChangeArrowheads="1"/>
            </p:cNvSpPr>
            <p:nvPr/>
          </p:nvSpPr>
          <p:spPr bwMode="auto">
            <a:xfrm>
              <a:off x="2043" y="3669"/>
              <a:ext cx="171" cy="171"/>
            </a:xfrm>
            <a:prstGeom prst="ellipse">
              <a:avLst/>
            </a:prstGeom>
            <a:solidFill>
              <a:srgbClr val="FF5050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65921" name="Line 45"/>
          <p:cNvSpPr>
            <a:spLocks noChangeShapeType="1"/>
          </p:cNvSpPr>
          <p:nvPr/>
        </p:nvSpPr>
        <p:spPr bwMode="auto">
          <a:xfrm flipH="1">
            <a:off x="3152775" y="1828800"/>
            <a:ext cx="13716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sp>
        <p:nvSpPr>
          <p:cNvPr id="165922" name="Line 46"/>
          <p:cNvSpPr>
            <a:spLocks noChangeShapeType="1"/>
          </p:cNvSpPr>
          <p:nvPr/>
        </p:nvSpPr>
        <p:spPr bwMode="auto">
          <a:xfrm flipH="1">
            <a:off x="3305175" y="4724400"/>
            <a:ext cx="114300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stealth" w="lg" len="lg"/>
          </a:ln>
        </p:spPr>
        <p:txBody>
          <a:bodyPr/>
          <a:lstStyle/>
          <a:p>
            <a:endParaRPr lang="en-US"/>
          </a:p>
        </p:txBody>
      </p:sp>
      <p:pic>
        <p:nvPicPr>
          <p:cNvPr id="33" name="Picture 8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1700" y="69596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01593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680" y="457201"/>
            <a:ext cx="12957767" cy="1905000"/>
          </a:xfrm>
        </p:spPr>
        <p:txBody>
          <a:bodyPr/>
          <a:lstStyle/>
          <a:p>
            <a:pPr algn="l"/>
            <a:r>
              <a:rPr lang="en-US" sz="4800" dirty="0" err="1" smtClean="0"/>
              <a:t>Glenair</a:t>
            </a:r>
            <a:r>
              <a:rPr lang="en-US" sz="4800" dirty="0" smtClean="0"/>
              <a:t> Fiber Optic Media Converters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524000"/>
            <a:ext cx="9631358" cy="5141914"/>
          </a:xfrm>
        </p:spPr>
        <p:txBody>
          <a:bodyPr/>
          <a:lstStyle/>
          <a:p>
            <a:r>
              <a:rPr lang="en-US" sz="3200" dirty="0"/>
              <a:t>Gigabit Ethernet Fiber-Optic Media Converter</a:t>
            </a:r>
          </a:p>
          <a:p>
            <a:pPr lvl="1"/>
            <a:r>
              <a:rPr lang="en-US" sz="2400" dirty="0"/>
              <a:t>Converts Gigabit Ethernet (1000BASE-T) from copper twisted pair to a pair of optical fibers</a:t>
            </a:r>
          </a:p>
          <a:p>
            <a:pPr lvl="1"/>
            <a:r>
              <a:rPr lang="en-US" sz="2400" dirty="0"/>
              <a:t>Ruggedized packaging for -40C to +85C </a:t>
            </a:r>
            <a:r>
              <a:rPr lang="en-US" sz="2400" dirty="0" smtClean="0"/>
              <a:t>operation</a:t>
            </a:r>
            <a:endParaRPr lang="en-US" sz="2500" dirty="0" smtClean="0">
              <a:ea typeface="Verdana" pitchFamily="34" charset="0"/>
            </a:endParaRPr>
          </a:p>
          <a:p>
            <a:pPr marL="652461" lvl="1" indent="0">
              <a:buNone/>
            </a:pPr>
            <a:r>
              <a:rPr lang="en-US" sz="2400" dirty="0" smtClean="0"/>
              <a:t>.</a:t>
            </a:r>
            <a:endParaRPr lang="en-US" sz="2400" dirty="0"/>
          </a:p>
          <a:p>
            <a:pPr>
              <a:lnSpc>
                <a:spcPct val="80000"/>
              </a:lnSpc>
            </a:pPr>
            <a:r>
              <a:rPr lang="en-US" sz="3200" dirty="0" smtClean="0">
                <a:ea typeface="Verdana" pitchFamily="34" charset="0"/>
              </a:rPr>
              <a:t>Digital Visual Interface (DVI) </a:t>
            </a:r>
            <a:r>
              <a:rPr lang="en-US" sz="3200" dirty="0"/>
              <a:t>Fiber-Optic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Media Converter</a:t>
            </a:r>
          </a:p>
          <a:p>
            <a:pPr lvl="1">
              <a:lnSpc>
                <a:spcPct val="80000"/>
              </a:lnSpc>
            </a:pPr>
            <a:r>
              <a:rPr lang="en-US" sz="2500" dirty="0" smtClean="0"/>
              <a:t>R,G,B, clock signal transport</a:t>
            </a:r>
          </a:p>
          <a:p>
            <a:pPr>
              <a:lnSpc>
                <a:spcPct val="80000"/>
              </a:lnSpc>
            </a:pPr>
            <a:endParaRPr lang="en-US" sz="3200" dirty="0" smtClean="0"/>
          </a:p>
          <a:p>
            <a:pPr>
              <a:lnSpc>
                <a:spcPct val="80000"/>
              </a:lnSpc>
            </a:pPr>
            <a:r>
              <a:rPr lang="en-US" sz="3200" dirty="0" smtClean="0"/>
              <a:t>Size-8 Active Contact</a:t>
            </a:r>
          </a:p>
          <a:p>
            <a:pPr lvl="1">
              <a:lnSpc>
                <a:spcPct val="80000"/>
              </a:lnSpc>
            </a:pPr>
            <a:r>
              <a:rPr lang="en-US" sz="2500" dirty="0" smtClean="0"/>
              <a:t>Up to 4.25 GB/sec</a:t>
            </a:r>
          </a:p>
          <a:p>
            <a:pPr lvl="1">
              <a:lnSpc>
                <a:spcPct val="80000"/>
              </a:lnSpc>
            </a:pPr>
            <a:r>
              <a:rPr lang="en-US" sz="2500" dirty="0" smtClean="0"/>
              <a:t>10 GB version coming </a:t>
            </a:r>
            <a:endParaRPr lang="en-US" sz="25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00" y="1447800"/>
            <a:ext cx="2531024" cy="2376718"/>
          </a:xfrm>
          <a:prstGeom prst="rect">
            <a:avLst/>
          </a:prstGeom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sp>
        <p:nvSpPr>
          <p:cNvPr id="11" name="Rectangle 10"/>
          <p:cNvSpPr/>
          <p:nvPr/>
        </p:nvSpPr>
        <p:spPr>
          <a:xfrm>
            <a:off x="11582400" y="3796605"/>
            <a:ext cx="2514600" cy="138499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i="1" dirty="0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“050-100 Series” </a:t>
            </a:r>
          </a:p>
          <a:p>
            <a:pPr algn="ctr"/>
            <a:r>
              <a:rPr lang="en-US" sz="2800" i="1" dirty="0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Gigabit Ethernet</a:t>
            </a:r>
            <a:br>
              <a:rPr lang="en-US" sz="2800" i="1" dirty="0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</a:br>
            <a:r>
              <a:rPr lang="en-US" sz="2800" i="1" dirty="0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Media Converter </a:t>
            </a:r>
            <a:endParaRPr lang="en-US" sz="2800" i="1" dirty="0">
              <a:solidFill>
                <a:srgbClr val="FFFF00"/>
              </a:solidFill>
              <a:latin typeface="Arial Narrow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6800" y="3657600"/>
            <a:ext cx="2673868" cy="2857714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9906000" y="6477000"/>
            <a:ext cx="2514600" cy="138499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i="1" dirty="0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“</a:t>
            </a:r>
            <a:r>
              <a:rPr lang="en-US" sz="2800" i="1" dirty="0" smtClean="0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050-200 </a:t>
            </a:r>
            <a:r>
              <a:rPr lang="en-US" sz="2800" i="1" dirty="0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Series” </a:t>
            </a:r>
          </a:p>
          <a:p>
            <a:pPr algn="ctr"/>
            <a:r>
              <a:rPr lang="en-US" sz="2800" i="1" dirty="0" smtClean="0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DVI Media </a:t>
            </a:r>
            <a:r>
              <a:rPr lang="en-US" sz="2800" i="1" dirty="0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Converter </a:t>
            </a:r>
            <a:endParaRPr lang="en-US" sz="2800" i="1" dirty="0">
              <a:solidFill>
                <a:srgbClr val="FFFF00"/>
              </a:solidFill>
              <a:latin typeface="Arial Narrow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791200" y="5029200"/>
            <a:ext cx="2584938" cy="13716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5791205" y="6349425"/>
            <a:ext cx="2514600" cy="1384995"/>
          </a:xfrm>
          <a:prstGeom prst="rect">
            <a:avLst/>
          </a:prstGeom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i="1" dirty="0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“</a:t>
            </a:r>
            <a:r>
              <a:rPr lang="en-US" sz="2800" i="1" dirty="0" smtClean="0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050-300 </a:t>
            </a:r>
            <a:r>
              <a:rPr lang="en-US" sz="2800" i="1" dirty="0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Series” </a:t>
            </a:r>
          </a:p>
          <a:p>
            <a:pPr algn="ctr"/>
            <a:r>
              <a:rPr lang="en-US" sz="2800" i="1" dirty="0" smtClean="0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Size-8 Media </a:t>
            </a:r>
            <a:r>
              <a:rPr lang="en-US" sz="2800" i="1" dirty="0">
                <a:solidFill>
                  <a:srgbClr val="FFFF00"/>
                </a:solidFill>
                <a:latin typeface="Arial Narrow" pitchFamily="34" charset="0"/>
                <a:ea typeface="Verdana" pitchFamily="34" charset="0"/>
                <a:cs typeface="Verdana" pitchFamily="34" charset="0"/>
              </a:rPr>
              <a:t>Converter </a:t>
            </a:r>
            <a:endParaRPr lang="en-US" sz="2800" i="1" dirty="0">
              <a:solidFill>
                <a:srgbClr val="FFFF00"/>
              </a:solidFill>
              <a:latin typeface="Arial Narrow" pitchFamily="34" charset="0"/>
            </a:endParaRPr>
          </a:p>
        </p:txBody>
      </p:sp>
      <p:pic>
        <p:nvPicPr>
          <p:cNvPr id="16" name="Picture 4" descr="NEW BUTTON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2600" y="1295400"/>
            <a:ext cx="930276" cy="940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626070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2" y="448236"/>
            <a:ext cx="11429996" cy="7395880"/>
          </a:xfrm>
          <a:prstGeom prst="rect">
            <a:avLst/>
          </a:prstGeom>
        </p:spPr>
      </p:pic>
      <p:pic>
        <p:nvPicPr>
          <p:cNvPr id="5" name="Picture 4" descr="CaptureTABS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20600" y="3505200"/>
            <a:ext cx="1200318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609600" y="152400"/>
            <a:ext cx="13362177" cy="1055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0" dirty="0" smtClean="0"/>
              <a:t>Series 77 Full Nelson</a:t>
            </a:r>
          </a:p>
        </p:txBody>
      </p:sp>
      <p:pic>
        <p:nvPicPr>
          <p:cNvPr id="9" name="Picture 2" descr="C:\Documents and Settings\smelcher.GLENAIR\My Documents\MOLDED PARTS\Photos\convoluted boot sample case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432907"/>
            <a:ext cx="6323201" cy="4087044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10" name="Picture 9" descr="Y LowPro trans.png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435698" y="1943222"/>
            <a:ext cx="1992214" cy="1328143"/>
          </a:xfrm>
          <a:prstGeom prst="rect">
            <a:avLst/>
          </a:prstGeom>
          <a:effectLst>
            <a:glow>
              <a:schemeClr val="accent1">
                <a:alpha val="60000"/>
              </a:schemeClr>
            </a:glow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11" name="Picture 10" descr="Y Widebody trans.png"/>
          <p:cNvPicPr>
            <a:picLocks noChangeAspect="1"/>
          </p:cNvPicPr>
          <p:nvPr/>
        </p:nvPicPr>
        <p:blipFill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431312">
            <a:off x="2212303" y="1817847"/>
            <a:ext cx="2705578" cy="1683892"/>
          </a:xfrm>
          <a:prstGeom prst="rect">
            <a:avLst/>
          </a:prstGeom>
          <a:effectLst>
            <a:glow>
              <a:schemeClr val="accent1">
                <a:alpha val="60000"/>
              </a:schemeClr>
            </a:glow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12" name="Picture 11" descr="T Widebody.png"/>
          <p:cNvPicPr>
            <a:picLocks noChangeAspect="1"/>
          </p:cNvPicPr>
          <p:nvPr/>
        </p:nvPicPr>
        <p:blipFill>
          <a:blip r:embed="rId8" cstate="email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81726">
            <a:off x="2074326" y="3489326"/>
            <a:ext cx="3047627" cy="2031751"/>
          </a:xfrm>
          <a:prstGeom prst="rect">
            <a:avLst/>
          </a:prstGeom>
          <a:effectLst>
            <a:glow>
              <a:schemeClr val="accent1">
                <a:alpha val="60000"/>
              </a:schemeClr>
            </a:glow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13" name="Picture 12" descr="T LowPro trans.png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734" y="3810000"/>
            <a:ext cx="2376679" cy="1251718"/>
          </a:xfrm>
          <a:prstGeom prst="rect">
            <a:avLst/>
          </a:prstGeom>
          <a:effectLst>
            <a:glow>
              <a:schemeClr val="accent1">
                <a:alpha val="60000"/>
              </a:schemeClr>
            </a:glow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14" name="Picture 13" descr="Convoluted Boot.png"/>
          <p:cNvPicPr>
            <a:picLocks noChangeAspect="1"/>
          </p:cNvPicPr>
          <p:nvPr/>
        </p:nvPicPr>
        <p:blipFill>
          <a:blip r:embed="rId12" cstate="email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97579">
            <a:off x="4476460" y="1815442"/>
            <a:ext cx="3028353" cy="2018902"/>
          </a:xfrm>
          <a:prstGeom prst="rect">
            <a:avLst/>
          </a:prstGeom>
          <a:effectLst>
            <a:glow>
              <a:schemeClr val="accent1">
                <a:alpha val="60000"/>
              </a:schemeClr>
            </a:glow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15" name="Picture 14" descr="3 to 1 LowPro trans.png"/>
          <p:cNvPicPr>
            <a:picLocks noChangeAspect="1"/>
          </p:cNvPicPr>
          <p:nvPr/>
        </p:nvPicPr>
        <p:blipFill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720164">
            <a:off x="144020" y="5590560"/>
            <a:ext cx="2551963" cy="1701308"/>
          </a:xfrm>
          <a:prstGeom prst="rect">
            <a:avLst/>
          </a:prstGeom>
          <a:effectLst>
            <a:glow>
              <a:schemeClr val="accent1">
                <a:alpha val="60000"/>
              </a:schemeClr>
            </a:glow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16" name="Picture 15" descr="3 to 1 Widebody.png"/>
          <p:cNvPicPr>
            <a:picLocks noChangeAspect="1"/>
          </p:cNvPicPr>
          <p:nvPr/>
        </p:nvPicPr>
        <p:blipFill>
          <a:blip r:embed="rId1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746744">
            <a:off x="2492580" y="5667074"/>
            <a:ext cx="2275569" cy="1770786"/>
          </a:xfrm>
          <a:prstGeom prst="rect">
            <a:avLst/>
          </a:prstGeom>
          <a:effectLst>
            <a:glow>
              <a:schemeClr val="accent1">
                <a:alpha val="60000"/>
              </a:schemeClr>
            </a:glow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17" name="Picture 16" descr="4 to 1 Widebody trans copy.png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322217">
            <a:off x="4434337" y="5821411"/>
            <a:ext cx="2730630" cy="1433581"/>
          </a:xfrm>
          <a:prstGeom prst="rect">
            <a:avLst/>
          </a:prstGeom>
          <a:effectLst>
            <a:glow>
              <a:schemeClr val="accent1">
                <a:alpha val="60000"/>
              </a:schemeClr>
            </a:glow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19" name="Picture 18" descr="1 to 2 parallel trans.PNG"/>
          <p:cNvPicPr>
            <a:picLocks noChangeAspect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01186">
            <a:off x="4998719" y="3937390"/>
            <a:ext cx="2418592" cy="1394716"/>
          </a:xfrm>
          <a:prstGeom prst="rect">
            <a:avLst/>
          </a:prstGeom>
          <a:effectLst>
            <a:glow>
              <a:schemeClr val="accent1">
                <a:alpha val="60000"/>
              </a:schemeClr>
            </a:glow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sp>
        <p:nvSpPr>
          <p:cNvPr id="18" name="TextBox 17"/>
          <p:cNvSpPr txBox="1"/>
          <p:nvPr/>
        </p:nvSpPr>
        <p:spPr>
          <a:xfrm>
            <a:off x="609599" y="1066800"/>
            <a:ext cx="133621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FFFF00"/>
                </a:solidFill>
                <a:latin typeface="Verdana" pitchFamily="34" charset="0"/>
              </a:rPr>
              <a:t>Convoluted Boots and Transitions</a:t>
            </a:r>
            <a:endParaRPr lang="en-US" sz="3200" b="1" dirty="0">
              <a:latin typeface="Verdana" pitchFamily="34" charset="0"/>
            </a:endParaRPr>
          </a:p>
        </p:txBody>
      </p:sp>
      <p:pic>
        <p:nvPicPr>
          <p:cNvPr id="20" name="Picture 19" descr="QPL Bug.png"/>
          <p:cNvPicPr>
            <a:picLocks noChangeAspect="1"/>
          </p:cNvPicPr>
          <p:nvPr/>
        </p:nvPicPr>
        <p:blipFill>
          <a:blip r:embed="rId2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9600" y="381000"/>
            <a:ext cx="983538" cy="1066800"/>
          </a:xfrm>
          <a:prstGeom prst="rect">
            <a:avLst/>
          </a:prstGeom>
        </p:spPr>
      </p:pic>
      <p:pic>
        <p:nvPicPr>
          <p:cNvPr id="21" name="Picture 20" descr="RoHS Compliant Versions Available.png"/>
          <p:cNvPicPr>
            <a:picLocks noChangeAspect="1"/>
          </p:cNvPicPr>
          <p:nvPr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82600" y="533400"/>
            <a:ext cx="914402" cy="878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0600" y="7010400"/>
            <a:ext cx="1689100" cy="81542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7" name="Picture 2" descr="C:\Documents and Settings\smelcher.GLENAIR\My Documents\WIP\Series 77 Material Properties FINAL May 201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4336" y="1447800"/>
            <a:ext cx="4651664" cy="6019800"/>
          </a:xfrm>
          <a:prstGeom prst="rect">
            <a:avLst/>
          </a:prstGeom>
          <a:noFill/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6172200" y="7086600"/>
            <a:ext cx="2667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800" b="1" i="1" dirty="0" smtClean="0">
                <a:solidFill>
                  <a:schemeClr val="bg1">
                    <a:lumMod val="9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Page A-4</a:t>
            </a:r>
            <a:endParaRPr lang="en-US" sz="2800" b="1" i="1" dirty="0">
              <a:solidFill>
                <a:schemeClr val="bg1">
                  <a:lumMod val="9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5800" y="304800"/>
            <a:ext cx="134239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New Materials</a:t>
            </a:r>
            <a:endParaRPr lang="en-US" sz="6000" b="1" dirty="0" smtClean="0">
              <a:solidFill>
                <a:schemeClr val="bg1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3400" y="2140327"/>
            <a:ext cx="8610600" cy="45858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Clr>
                <a:srgbClr val="CA2E3D"/>
              </a:buClr>
              <a:buFont typeface="Wingdings" pitchFamily="2" charset="2"/>
              <a:buChar char="§"/>
            </a:pPr>
            <a:r>
              <a:rPr 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2050</a:t>
            </a:r>
            <a:r>
              <a:rPr lang="en-US" sz="40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Type 5</a:t>
            </a:r>
            <a:r>
              <a:rPr lang="en-US" sz="40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Clr>
                <a:srgbClr val="CA2E3D"/>
              </a:buClr>
            </a:pPr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Viton Fluoroelastomer Blend</a:t>
            </a:r>
          </a:p>
          <a:p>
            <a:pPr marL="457200" indent="-457200">
              <a:buClr>
                <a:srgbClr val="CA2E3D"/>
              </a:buClr>
              <a:buFont typeface="Wingdings" pitchFamily="2" charset="2"/>
              <a:buChar char="§"/>
            </a:pPr>
            <a:endParaRPr lang="en-US" sz="3200" dirty="0" smtClean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Clr>
                <a:srgbClr val="CA2E3D"/>
              </a:buClr>
              <a:buFont typeface="Wingdings" pitchFamily="2" charset="2"/>
              <a:buChar char="§"/>
            </a:pPr>
            <a:r>
              <a:rPr 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2051</a:t>
            </a:r>
            <a:r>
              <a:rPr lang="en-US" sz="40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Type 6</a:t>
            </a:r>
            <a:r>
              <a:rPr lang="en-US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endParaRPr lang="en-US" sz="3200" dirty="0" smtClean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CA2E3D"/>
              </a:buClr>
            </a:pPr>
            <a:r>
              <a:rPr lang="en-US" sz="3200" dirty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3600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High Performance Elastomer Alloy</a:t>
            </a:r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 marL="457200" indent="-457200">
              <a:buClr>
                <a:srgbClr val="CA2E3D"/>
              </a:buClr>
              <a:buFont typeface="Wingdings" pitchFamily="2" charset="2"/>
              <a:buChar char="§"/>
            </a:pPr>
            <a:r>
              <a:rPr 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2071</a:t>
            </a:r>
            <a:r>
              <a:rPr lang="en-US" sz="40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Type 7</a:t>
            </a:r>
            <a:r>
              <a:rPr lang="en-US" sz="32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pPr>
              <a:buClr>
                <a:srgbClr val="CA2E3D"/>
              </a:buClr>
            </a:pPr>
            <a:r>
              <a:rPr lang="en-US" sz="3200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	   </a:t>
            </a:r>
            <a:r>
              <a:rPr lang="en-US" sz="3600" dirty="0" smtClean="0">
                <a:solidFill>
                  <a:schemeClr val="bg1">
                    <a:lumMod val="95000"/>
                  </a:schemeClr>
                </a:solidFill>
                <a:latin typeface="Times New Roman" pitchFamily="18" charset="0"/>
                <a:cs typeface="Times New Roman" pitchFamily="18" charset="0"/>
              </a:rPr>
              <a:t>Flexible Polyolefin</a:t>
            </a:r>
            <a:endParaRPr lang="en-US" sz="3600" dirty="0">
              <a:solidFill>
                <a:schemeClr val="bg1">
                  <a:lumMod val="9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Picture 10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0600" y="7010399"/>
            <a:ext cx="1689100" cy="81542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675" y="381000"/>
            <a:ext cx="13166725" cy="1371600"/>
          </a:xfrm>
        </p:spPr>
        <p:txBody>
          <a:bodyPr>
            <a:normAutofit fontScale="90000"/>
          </a:bodyPr>
          <a:lstStyle/>
          <a:p>
            <a:r>
              <a:rPr lang="en-US" dirty="0"/>
              <a:t>High-Performance Jacket </a:t>
            </a:r>
            <a:r>
              <a:rPr lang="en-US" dirty="0" smtClean="0"/>
              <a:t>Materials:</a:t>
            </a:r>
            <a:br>
              <a:rPr lang="en-US" dirty="0" smtClean="0"/>
            </a:br>
            <a:endParaRPr lang="en-US" dirty="0"/>
          </a:p>
        </p:txBody>
      </p:sp>
      <p:pic>
        <p:nvPicPr>
          <p:cNvPr id="5" name="Picture 8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5158" y="7010400"/>
            <a:ext cx="1699985" cy="8206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628" y="1828800"/>
            <a:ext cx="9853772" cy="628964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113" y="1447800"/>
            <a:ext cx="8678487" cy="2076740"/>
          </a:xfrm>
          <a:prstGeom prst="rect">
            <a:avLst/>
          </a:prstGeom>
          <a:ln>
            <a:solidFill>
              <a:schemeClr val="bg1"/>
            </a:solidFill>
          </a:ln>
        </p:spPr>
      </p:pic>
      <p:sp>
        <p:nvSpPr>
          <p:cNvPr id="3" name="Rectangle 2"/>
          <p:cNvSpPr/>
          <p:nvPr/>
        </p:nvSpPr>
        <p:spPr>
          <a:xfrm>
            <a:off x="1295400" y="4343400"/>
            <a:ext cx="365760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chemeClr val="bg1"/>
                </a:solidFill>
              </a:rPr>
              <a:t>Flexible, environmentally- tough jacketing For conduit and cable</a:t>
            </a:r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11" name="Picture 10" descr="NEW BUTTON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676400"/>
            <a:ext cx="1508760" cy="1524000"/>
          </a:xfrm>
          <a:prstGeom prst="rect">
            <a:avLst/>
          </a:prstGeom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12" name="Picture 11" descr="RoHS Compliant Versions Available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5800" y="1447800"/>
            <a:ext cx="914402" cy="87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44964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258800" cy="176403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Innovative, Braided Wire Cable Shields and Coverings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209800"/>
            <a:ext cx="13182600" cy="1371600"/>
          </a:xfrm>
        </p:spPr>
        <p:txBody>
          <a:bodyPr>
            <a:normAutofit lnSpcReduction="10000"/>
          </a:bodyPr>
          <a:lstStyle/>
          <a:p>
            <a:pPr algn="ctr"/>
            <a:r>
              <a:rPr lang="en-US" dirty="0" smtClean="0"/>
              <a:t>Lightweight, Flexible Shielding Solutions for Advanced EMI</a:t>
            </a:r>
            <a:br>
              <a:rPr lang="en-US" dirty="0" smtClean="0"/>
            </a:br>
            <a:r>
              <a:rPr lang="en-US" dirty="0" smtClean="0"/>
              <a:t>and Abrasion Protection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1295400" y="3810000"/>
            <a:ext cx="5867400" cy="3505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Dozens of material choices, from conductive metals to high-temperature plastics</a:t>
            </a:r>
          </a:p>
          <a:p>
            <a:r>
              <a:rPr lang="en-US" dirty="0" smtClean="0"/>
              <a:t>Available in tubular braided form or applied directly to your assembly</a:t>
            </a:r>
          </a:p>
        </p:txBody>
      </p:sp>
      <p:pic>
        <p:nvPicPr>
          <p:cNvPr id="9" name="Picture 8" descr="POSTER 10 Custom Cabl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5091" y="3742329"/>
            <a:ext cx="5993309" cy="3877671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smtClean="0"/>
              <a:t>We Never Lose Contact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From electrons to photons to fluids</a:t>
            </a:r>
            <a:endParaRPr lang="de-DE" dirty="0"/>
          </a:p>
        </p:txBody>
      </p:sp>
      <p:pic>
        <p:nvPicPr>
          <p:cNvPr id="8195" name="Picture 3" descr="C:\Users\ckoppe.GE\Desktop\Out of PPT\Bild8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126216">
            <a:off x="12039860" y="3458971"/>
            <a:ext cx="2608376" cy="3654778"/>
          </a:xfrm>
          <a:prstGeom prst="rect">
            <a:avLst/>
          </a:prstGeom>
          <a:noFill/>
        </p:spPr>
      </p:pic>
      <p:pic>
        <p:nvPicPr>
          <p:cNvPr id="8197" name="Picture 5" descr="C:\Users\ckoppe.GE\Desktop\Out of PPT\Bild76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5035">
            <a:off x="6677983" y="3442357"/>
            <a:ext cx="2709524" cy="2025224"/>
          </a:xfrm>
          <a:prstGeom prst="rect">
            <a:avLst/>
          </a:prstGeom>
          <a:noFill/>
        </p:spPr>
      </p:pic>
      <p:pic>
        <p:nvPicPr>
          <p:cNvPr id="8198" name="Picture 6" descr="C:\Users\ckoppe.GE\Desktop\Out of PPT\Bild1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93059">
            <a:off x="4856105" y="3787816"/>
            <a:ext cx="2152942" cy="1191718"/>
          </a:xfrm>
          <a:prstGeom prst="rect">
            <a:avLst/>
          </a:prstGeom>
          <a:noFill/>
        </p:spPr>
      </p:pic>
      <p:pic>
        <p:nvPicPr>
          <p:cNvPr id="8199" name="Picture 7" descr="C:\Users\ckoppe.GE\Desktop\Out of PPT\Bild105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17972">
            <a:off x="9627885" y="3781980"/>
            <a:ext cx="2305050" cy="1466850"/>
          </a:xfrm>
          <a:prstGeom prst="rect">
            <a:avLst/>
          </a:prstGeom>
          <a:noFill/>
        </p:spPr>
      </p:pic>
      <p:pic>
        <p:nvPicPr>
          <p:cNvPr id="8201" name="Picture 9" descr="C:\Users\ckoppe.GE\Desktop\Out of PPT\Bild77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35560">
            <a:off x="5814054" y="3607566"/>
            <a:ext cx="2211758" cy="1709375"/>
          </a:xfrm>
          <a:prstGeom prst="rect">
            <a:avLst/>
          </a:prstGeom>
          <a:noFill/>
        </p:spPr>
      </p:pic>
      <p:pic>
        <p:nvPicPr>
          <p:cNvPr id="8202" name="Picture 10" descr="C:\Users\ckoppe.GE\Desktop\Out of PPT\Bild79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210476">
            <a:off x="325606" y="3337420"/>
            <a:ext cx="2523582" cy="1895262"/>
          </a:xfrm>
          <a:prstGeom prst="rect">
            <a:avLst/>
          </a:prstGeom>
          <a:noFill/>
        </p:spPr>
      </p:pic>
      <p:pic>
        <p:nvPicPr>
          <p:cNvPr id="8203" name="Picture 11" descr="C:\Users\ckoppe.GE\Desktop\Out of PPT\Bild324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75845">
            <a:off x="10907103" y="3669515"/>
            <a:ext cx="1847850" cy="1628775"/>
          </a:xfrm>
          <a:prstGeom prst="rect">
            <a:avLst/>
          </a:prstGeom>
          <a:noFill/>
          <a:scene3d>
            <a:camera prst="orthographicFront">
              <a:rot lat="20399988" lon="20699994" rev="299999"/>
            </a:camera>
            <a:lightRig rig="threePt" dir="t"/>
          </a:scene3d>
        </p:spPr>
      </p:pic>
      <p:pic>
        <p:nvPicPr>
          <p:cNvPr id="8204" name="Picture 12" descr="C:\Users\ckoppe.GE\Desktop\Out of PPT\Bild82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91601">
            <a:off x="1478127" y="3641400"/>
            <a:ext cx="1707951" cy="1169607"/>
          </a:xfrm>
          <a:prstGeom prst="rect">
            <a:avLst/>
          </a:prstGeom>
          <a:noFill/>
        </p:spPr>
      </p:pic>
      <p:pic>
        <p:nvPicPr>
          <p:cNvPr id="18" name="Picture 5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1658836">
            <a:off x="8526778" y="3852378"/>
            <a:ext cx="2151575" cy="1141652"/>
          </a:xfrm>
          <a:prstGeom prst="rect">
            <a:avLst/>
          </a:prstGeom>
        </p:spPr>
      </p:pic>
      <p:pic>
        <p:nvPicPr>
          <p:cNvPr id="20" name="Picture 9" descr="Twistpin.pn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76783">
            <a:off x="296268" y="4066432"/>
            <a:ext cx="1134457" cy="1616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scene3d>
            <a:camera prst="orthographicFront">
              <a:rot lat="0" lon="20399981" rev="0"/>
            </a:camera>
            <a:lightRig rig="threePt" dir="t"/>
          </a:scene3d>
        </p:spPr>
      </p:pic>
      <p:sp>
        <p:nvSpPr>
          <p:cNvPr id="22" name="Textfeld 21"/>
          <p:cNvSpPr txBox="1"/>
          <p:nvPr/>
        </p:nvSpPr>
        <p:spPr>
          <a:xfrm>
            <a:off x="691895" y="2483551"/>
            <a:ext cx="2127505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Signal &amp; </a:t>
            </a:r>
          </a:p>
          <a:p>
            <a:pPr algn="ctr"/>
            <a:r>
              <a:rPr lang="de-DE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Thermocouple</a:t>
            </a:r>
            <a:endParaRPr lang="en-GB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feld 22"/>
          <p:cNvSpPr txBox="1"/>
          <p:nvPr/>
        </p:nvSpPr>
        <p:spPr>
          <a:xfrm>
            <a:off x="208841" y="5263443"/>
            <a:ext cx="2146742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Nano &amp; </a:t>
            </a:r>
            <a:r>
              <a:rPr lang="de-DE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Micro</a:t>
            </a:r>
            <a:endParaRPr lang="de-DE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de-D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TwistPin</a:t>
            </a:r>
            <a:endParaRPr lang="en-GB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feld 23"/>
          <p:cNvSpPr txBox="1"/>
          <p:nvPr/>
        </p:nvSpPr>
        <p:spPr>
          <a:xfrm>
            <a:off x="2438400" y="5257800"/>
            <a:ext cx="1850186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Power &amp;</a:t>
            </a:r>
          </a:p>
          <a:p>
            <a:pPr algn="ctr"/>
            <a:r>
              <a:rPr lang="de-DE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LouverBand</a:t>
            </a:r>
            <a:endParaRPr lang="en-GB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feld 24"/>
          <p:cNvSpPr txBox="1"/>
          <p:nvPr/>
        </p:nvSpPr>
        <p:spPr>
          <a:xfrm>
            <a:off x="5739012" y="5410200"/>
            <a:ext cx="1423788" cy="498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Hermetic</a:t>
            </a:r>
            <a:endParaRPr lang="en-GB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feld 25"/>
          <p:cNvSpPr txBox="1"/>
          <p:nvPr/>
        </p:nvSpPr>
        <p:spPr>
          <a:xfrm>
            <a:off x="3421704" y="2483551"/>
            <a:ext cx="1645450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de-D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EMI/EMP </a:t>
            </a:r>
            <a:br>
              <a:rPr lang="de-D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de-D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Filter</a:t>
            </a:r>
            <a:endParaRPr lang="en-GB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feld 26"/>
          <p:cNvSpPr txBox="1"/>
          <p:nvPr/>
        </p:nvSpPr>
        <p:spPr>
          <a:xfrm>
            <a:off x="5865966" y="2884311"/>
            <a:ext cx="88838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Coax</a:t>
            </a:r>
            <a:endParaRPr lang="en-GB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feld 27"/>
          <p:cNvSpPr txBox="1"/>
          <p:nvPr/>
        </p:nvSpPr>
        <p:spPr>
          <a:xfrm>
            <a:off x="7829571" y="5410203"/>
            <a:ext cx="174759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#8 </a:t>
            </a:r>
            <a:r>
              <a:rPr lang="de-DE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Quadrax</a:t>
            </a:r>
            <a:endParaRPr lang="en-GB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feld 28"/>
          <p:cNvSpPr txBox="1"/>
          <p:nvPr/>
        </p:nvSpPr>
        <p:spPr>
          <a:xfrm>
            <a:off x="10591932" y="5415846"/>
            <a:ext cx="1712328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Fiber Optic</a:t>
            </a:r>
            <a:endParaRPr lang="en-GB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" name="Textfeld 29"/>
          <p:cNvSpPr txBox="1"/>
          <p:nvPr/>
        </p:nvSpPr>
        <p:spPr>
          <a:xfrm>
            <a:off x="7648127" y="2889955"/>
            <a:ext cx="2581156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#8 </a:t>
            </a:r>
            <a:r>
              <a:rPr lang="de-DE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Optoelectronic</a:t>
            </a:r>
            <a:endParaRPr lang="en-GB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Textfeld 30"/>
          <p:cNvSpPr txBox="1"/>
          <p:nvPr/>
        </p:nvSpPr>
        <p:spPr>
          <a:xfrm>
            <a:off x="12877800" y="2884310"/>
            <a:ext cx="1019831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Fluids</a:t>
            </a:r>
            <a:endParaRPr lang="en-GB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" name="Textfeld 31"/>
          <p:cNvSpPr txBox="1"/>
          <p:nvPr/>
        </p:nvSpPr>
        <p:spPr>
          <a:xfrm>
            <a:off x="10997643" y="2889956"/>
            <a:ext cx="159210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Pneumatic</a:t>
            </a:r>
            <a:endParaRPr lang="en-GB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667000" y="3636903"/>
            <a:ext cx="1066800" cy="107329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14584" y="3708663"/>
            <a:ext cx="1295143" cy="1406006"/>
          </a:xfrm>
          <a:prstGeom prst="rect">
            <a:avLst/>
          </a:prstGeom>
        </p:spPr>
      </p:pic>
      <p:pic>
        <p:nvPicPr>
          <p:cNvPr id="33" name="Picture 32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2225777">
            <a:off x="3595271" y="3955152"/>
            <a:ext cx="2021273" cy="887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4742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258800" cy="176403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AmberStrand</a:t>
            </a:r>
            <a:r>
              <a:rPr lang="en-US" baseline="30000" dirty="0" smtClean="0"/>
              <a:t>®</a:t>
            </a:r>
            <a:r>
              <a:rPr lang="en-US" dirty="0" smtClean="0"/>
              <a:t> Conductive Composite Braid</a:t>
            </a:r>
            <a:endParaRPr lang="en-US" baseline="30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057400"/>
            <a:ext cx="14630400" cy="12192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dirty="0" smtClean="0"/>
              <a:t>The Smart Way to Reduce Launch and Flight Weights</a:t>
            </a:r>
            <a:br>
              <a:rPr lang="en-US" dirty="0" smtClean="0"/>
            </a:br>
            <a:r>
              <a:rPr lang="en-US" dirty="0" smtClean="0"/>
              <a:t>in Aerospace Systems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685800" y="3505200"/>
            <a:ext cx="6477000" cy="3810000"/>
          </a:xfrm>
        </p:spPr>
        <p:txBody>
          <a:bodyPr>
            <a:normAutofit/>
          </a:bodyPr>
          <a:lstStyle/>
          <a:p>
            <a:r>
              <a:rPr lang="en-US" dirty="0" smtClean="0"/>
              <a:t>Metal-clad composite material delivers outstanding EMI shielding performance</a:t>
            </a:r>
          </a:p>
          <a:p>
            <a:r>
              <a:rPr lang="en-US" dirty="0" smtClean="0"/>
              <a:t>Flexible material resists kinks and bends that diminish shielding effectiveness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9" name="Picture 8" descr="POSTER 10 Custom Cabl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9816" y="3505200"/>
            <a:ext cx="6286184" cy="4079732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6" descr="RoHS Compliant Versions Available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990600"/>
            <a:ext cx="914402" cy="878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182600" cy="176403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ArmorLite</a:t>
            </a:r>
            <a:r>
              <a:rPr lang="en-US" dirty="0" smtClean="0"/>
              <a:t>™ Microfilament Stainless Steel Braided Shielding</a:t>
            </a:r>
            <a:endParaRPr lang="en-US" baseline="30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057400"/>
            <a:ext cx="14630400" cy="762000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Extremely lightweight and temperature tolerant conductive EMI shielding</a:t>
            </a:r>
            <a:endParaRPr lang="en-US" sz="4000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990600" y="3352800"/>
            <a:ext cx="6477000" cy="3810000"/>
          </a:xfrm>
        </p:spPr>
        <p:txBody>
          <a:bodyPr>
            <a:normAutofit/>
          </a:bodyPr>
          <a:lstStyle/>
          <a:p>
            <a:r>
              <a:rPr lang="en-US" dirty="0" smtClean="0"/>
              <a:t>Flexible SS material resists kinks and bends that diminish shielding effectiveness</a:t>
            </a:r>
          </a:p>
          <a:p>
            <a:r>
              <a:rPr lang="en-US" dirty="0" smtClean="0"/>
              <a:t>Superior electrical properties and shielding performance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8" name="Picture 2" descr="ArmorLite™ Micro-Filament Stainless Steel Braid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3048000"/>
            <a:ext cx="5508170" cy="4114800"/>
          </a:xfrm>
          <a:prstGeom prst="rect">
            <a:avLst/>
          </a:prstGeom>
          <a:noFill/>
        </p:spPr>
      </p:pic>
      <p:pic>
        <p:nvPicPr>
          <p:cNvPr id="10" name="Picture 9" descr="NEW BUTTON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9200" y="2819400"/>
            <a:ext cx="1508760" cy="1524000"/>
          </a:xfrm>
          <a:prstGeom prst="rect">
            <a:avLst/>
          </a:prstGeom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7" name="Picture 8"/>
          <p:cNvPicPr>
            <a:picLocks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970821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01675" y="304800"/>
            <a:ext cx="13166725" cy="1371600"/>
          </a:xfrm>
        </p:spPr>
        <p:txBody>
          <a:bodyPr/>
          <a:lstStyle/>
          <a:p>
            <a:r>
              <a:rPr lang="en-US" dirty="0" smtClean="0"/>
              <a:t>Conduit Systems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34" y="458962"/>
            <a:ext cx="11428766" cy="7395084"/>
          </a:xfrm>
          <a:prstGeom prst="rect">
            <a:avLst/>
          </a:prstGeom>
        </p:spPr>
      </p:pic>
      <p:pic>
        <p:nvPicPr>
          <p:cNvPr id="5" name="Picture 4" descr="CaptureTABS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58620" y="4114800"/>
            <a:ext cx="1257476" cy="83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838200" y="2209800"/>
            <a:ext cx="70104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9261" tIns="63497" rIns="129261" bIns="63497"/>
          <a:lstStyle/>
          <a:p>
            <a:pPr marL="489833" indent="-489833">
              <a:spcBef>
                <a:spcPct val="20000"/>
              </a:spcBef>
              <a:buClr>
                <a:srgbClr val="00279F"/>
              </a:buClr>
              <a:buFont typeface="Wingdings" pitchFamily="2" charset="2"/>
              <a:buChar char=""/>
            </a:pP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01675" y="381000"/>
            <a:ext cx="13166725" cy="914400"/>
          </a:xfrm>
          <a:prstGeom prst="rect">
            <a:avLst/>
          </a:prstGeom>
        </p:spPr>
        <p:txBody>
          <a:bodyPr/>
          <a:lstStyle>
            <a:lvl1pPr algn="ctr" defTabSz="1304925" rtl="0" fontAlgn="base">
              <a:spcBef>
                <a:spcPct val="0"/>
              </a:spcBef>
              <a:spcAft>
                <a:spcPct val="0"/>
              </a:spcAft>
              <a:defRPr sz="5400" b="1" kern="12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2pPr>
            <a:lvl3pPr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3pPr>
            <a:lvl4pPr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4pPr>
            <a:lvl5pPr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5pPr>
            <a:lvl6pPr marL="457200"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6pPr>
            <a:lvl7pPr marL="914400"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7pPr>
            <a:lvl8pPr marL="1371600"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8pPr>
            <a:lvl9pPr marL="1828800"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en-US" sz="4400" dirty="0" smtClean="0"/>
              <a:t>Polymer-Core Materials: Series 72</a:t>
            </a:r>
            <a:endParaRPr lang="en-US" sz="4400" dirty="0"/>
          </a:p>
        </p:txBody>
      </p:sp>
      <p:pic>
        <p:nvPicPr>
          <p:cNvPr id="9" name="Picture 8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5158" y="7010400"/>
            <a:ext cx="1699985" cy="8206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4" name="Picture 8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0600" y="7010400"/>
            <a:ext cx="1699985" cy="8206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28600" y="3429000"/>
            <a:ext cx="3791448" cy="3818794"/>
          </a:xfrm>
          <a:prstGeom prst="rect">
            <a:avLst/>
          </a:prstGeom>
        </p:spPr>
      </p:pic>
      <p:pic>
        <p:nvPicPr>
          <p:cNvPr id="16" name="Picture 15" descr="Conduit4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200" y="2590800"/>
            <a:ext cx="6611273" cy="4972744"/>
          </a:xfrm>
          <a:prstGeom prst="rect">
            <a:avLst/>
          </a:prstGeom>
        </p:spPr>
      </p:pic>
      <p:sp>
        <p:nvSpPr>
          <p:cNvPr id="18" name="Subtitle 17"/>
          <p:cNvSpPr>
            <a:spLocks noGrp="1"/>
          </p:cNvSpPr>
          <p:nvPr>
            <p:ph type="subTitle" idx="1"/>
          </p:nvPr>
        </p:nvSpPr>
        <p:spPr>
          <a:xfrm>
            <a:off x="685800" y="1371600"/>
            <a:ext cx="13182600" cy="1524000"/>
          </a:xfrm>
        </p:spPr>
        <p:txBody>
          <a:bodyPr/>
          <a:lstStyle/>
          <a:p>
            <a:r>
              <a:rPr lang="en-US" dirty="0" smtClean="0"/>
              <a:t>Annular, Economical, Mid-Range Performance </a:t>
            </a:r>
            <a:endParaRPr lang="en-US" dirty="0"/>
          </a:p>
        </p:txBody>
      </p:sp>
      <p:pic>
        <p:nvPicPr>
          <p:cNvPr id="10" name="Picture 9" descr="Lazy-Y-transition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1800" y="4572000"/>
            <a:ext cx="3809992" cy="2539994"/>
          </a:xfrm>
          <a:prstGeom prst="rect">
            <a:avLst/>
          </a:prstGeom>
          <a:effectLst>
            <a:outerShdw blurRad="254000" dist="50800" dir="5400000" algn="ctr" rotWithShape="0">
              <a:schemeClr val="tx1">
                <a:alpha val="50000"/>
              </a:schemeClr>
            </a:outerShdw>
          </a:effectLst>
        </p:spPr>
      </p:pic>
      <p:pic>
        <p:nvPicPr>
          <p:cNvPr id="11" name="Picture 10" descr="712-839 with Cond and RetRing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20288" y="1981192"/>
            <a:ext cx="4343412" cy="2895608"/>
          </a:xfrm>
          <a:prstGeom prst="rect">
            <a:avLst/>
          </a:prstGeom>
          <a:effectLst>
            <a:outerShdw blurRad="254000" dist="50800" dir="5400000" algn="ctr" rotWithShape="0">
              <a:schemeClr val="tx1">
                <a:alpha val="50000"/>
              </a:schemeClr>
            </a:outerShdw>
          </a:effectLst>
        </p:spPr>
      </p:pic>
      <p:pic>
        <p:nvPicPr>
          <p:cNvPr id="12" name="Picture 11" descr="RoHS Compliant Versions Available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68200" y="1295400"/>
            <a:ext cx="914402" cy="87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95667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838200" y="2209800"/>
            <a:ext cx="70104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9261" tIns="63497" rIns="129261" bIns="63497"/>
          <a:lstStyle/>
          <a:p>
            <a:pPr marL="489833" indent="-489833">
              <a:spcBef>
                <a:spcPct val="20000"/>
              </a:spcBef>
              <a:buClr>
                <a:srgbClr val="00279F"/>
              </a:buClr>
              <a:buFont typeface="Wingdings" pitchFamily="2" charset="2"/>
              <a:buChar char=""/>
            </a:pP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01675" y="381000"/>
            <a:ext cx="13166725" cy="914400"/>
          </a:xfrm>
          <a:prstGeom prst="rect">
            <a:avLst/>
          </a:prstGeom>
        </p:spPr>
        <p:txBody>
          <a:bodyPr/>
          <a:lstStyle>
            <a:lvl1pPr algn="ctr" defTabSz="1304925" rtl="0" fontAlgn="base">
              <a:spcBef>
                <a:spcPct val="0"/>
              </a:spcBef>
              <a:spcAft>
                <a:spcPct val="0"/>
              </a:spcAft>
              <a:defRPr sz="5400" b="1" kern="12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2pPr>
            <a:lvl3pPr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3pPr>
            <a:lvl4pPr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4pPr>
            <a:lvl5pPr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5pPr>
            <a:lvl6pPr marL="457200"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6pPr>
            <a:lvl7pPr marL="914400"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7pPr>
            <a:lvl8pPr marL="1371600"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8pPr>
            <a:lvl9pPr marL="1828800"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en-US" sz="4400" dirty="0" smtClean="0"/>
              <a:t>Polymer-Core Materials: Series 74</a:t>
            </a:r>
            <a:endParaRPr lang="en-US" sz="4400" dirty="0"/>
          </a:p>
        </p:txBody>
      </p:sp>
      <p:pic>
        <p:nvPicPr>
          <p:cNvPr id="9" name="Picture 8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5158" y="7010400"/>
            <a:ext cx="1699985" cy="8206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4" name="Picture 8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0600" y="7010400"/>
            <a:ext cx="1699985" cy="8206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2" name="Picture 11" descr="Conduit5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2667000"/>
            <a:ext cx="6830379" cy="4944165"/>
          </a:xfrm>
          <a:prstGeom prst="rect">
            <a:avLst/>
          </a:prstGeom>
        </p:spPr>
      </p:pic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Helical, High-Temperature, High-Performance</a:t>
            </a:r>
            <a:endParaRPr lang="en-US" dirty="0"/>
          </a:p>
        </p:txBody>
      </p:sp>
      <p:pic>
        <p:nvPicPr>
          <p:cNvPr id="10" name="Picture 10" descr="convoluted tubing_amber"/>
          <p:cNvPicPr>
            <a:picLocks noChangeAspect="1" noChangeArrowheads="1"/>
          </p:cNvPicPr>
          <p:nvPr/>
        </p:nvPicPr>
        <p:blipFill>
          <a:blip r:embed="rId5" cstate="email">
            <a:lum bright="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2971800"/>
            <a:ext cx="4034770" cy="3459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4" descr="74 hat trick.png"/>
          <p:cNvPicPr>
            <a:picLocks noChangeAspect="1"/>
          </p:cNvPicPr>
          <p:nvPr/>
        </p:nvPicPr>
        <p:blipFill>
          <a:blip r:embed="rId6" cstate="email">
            <a:lum contrast="-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617" y="2377436"/>
            <a:ext cx="2032332" cy="1584964"/>
          </a:xfrm>
          <a:prstGeom prst="rect">
            <a:avLst/>
          </a:prstGeom>
        </p:spPr>
      </p:pic>
      <p:pic>
        <p:nvPicPr>
          <p:cNvPr id="16" name="Picture 15" descr="74 internal braid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4048200"/>
            <a:ext cx="2156530" cy="1666800"/>
          </a:xfrm>
          <a:prstGeom prst="rect">
            <a:avLst/>
          </a:prstGeom>
        </p:spPr>
      </p:pic>
      <p:pic>
        <p:nvPicPr>
          <p:cNvPr id="18" name="Picture 17" descr="74 hummer nut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5777486"/>
            <a:ext cx="2218950" cy="1690114"/>
          </a:xfrm>
          <a:prstGeom prst="rect">
            <a:avLst/>
          </a:prstGeom>
        </p:spPr>
      </p:pic>
      <p:pic>
        <p:nvPicPr>
          <p:cNvPr id="19" name="Picture 18" descr="RoHS Compliant Versions Available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1447800"/>
            <a:ext cx="914402" cy="87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95667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5"/>
          <p:cNvSpPr>
            <a:spLocks noChangeArrowheads="1"/>
          </p:cNvSpPr>
          <p:nvPr/>
        </p:nvSpPr>
        <p:spPr bwMode="auto">
          <a:xfrm>
            <a:off x="838200" y="2209800"/>
            <a:ext cx="7010400" cy="541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29261" tIns="63497" rIns="129261" bIns="63497"/>
          <a:lstStyle/>
          <a:p>
            <a:pPr marL="489833" indent="-489833">
              <a:spcBef>
                <a:spcPct val="20000"/>
              </a:spcBef>
              <a:buClr>
                <a:srgbClr val="00279F"/>
              </a:buClr>
              <a:buFont typeface="Wingdings" pitchFamily="2" charset="2"/>
              <a:buChar char=""/>
            </a:pPr>
            <a:endParaRPr lang="en-US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701675" y="381000"/>
            <a:ext cx="13166725" cy="914400"/>
          </a:xfrm>
          <a:prstGeom prst="rect">
            <a:avLst/>
          </a:prstGeom>
        </p:spPr>
        <p:txBody>
          <a:bodyPr/>
          <a:lstStyle>
            <a:lvl1pPr algn="ctr" defTabSz="1304925" rtl="0" fontAlgn="base">
              <a:spcBef>
                <a:spcPct val="0"/>
              </a:spcBef>
              <a:spcAft>
                <a:spcPct val="0"/>
              </a:spcAft>
              <a:defRPr sz="5400" b="1" kern="12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2pPr>
            <a:lvl3pPr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3pPr>
            <a:lvl4pPr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4pPr>
            <a:lvl5pPr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5pPr>
            <a:lvl6pPr marL="457200"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6pPr>
            <a:lvl7pPr marL="914400"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7pPr>
            <a:lvl8pPr marL="1371600"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8pPr>
            <a:lvl9pPr marL="1828800" algn="l" defTabSz="1304925" rtl="0" fontAlgn="base">
              <a:spcBef>
                <a:spcPct val="0"/>
              </a:spcBef>
              <a:spcAft>
                <a:spcPct val="0"/>
              </a:spcAft>
              <a:defRPr sz="5400" b="1">
                <a:solidFill>
                  <a:schemeClr val="bg1"/>
                </a:solidFill>
                <a:latin typeface="Verdana" pitchFamily="34" charset="0"/>
              </a:defRPr>
            </a:lvl9pPr>
          </a:lstStyle>
          <a:p>
            <a:r>
              <a:rPr lang="en-US" sz="4400" dirty="0" smtClean="0"/>
              <a:t>Metal-Core Materials: Series 75</a:t>
            </a:r>
            <a:endParaRPr lang="en-US" sz="4400" dirty="0"/>
          </a:p>
        </p:txBody>
      </p:sp>
      <p:pic>
        <p:nvPicPr>
          <p:cNvPr id="9" name="Picture 8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5158" y="7010400"/>
            <a:ext cx="1699985" cy="8206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4" name="Picture 8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0600" y="7010400"/>
            <a:ext cx="1699985" cy="82068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1" name="Picture 10" descr="Conduit6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6052" y="2438400"/>
            <a:ext cx="7995348" cy="502983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5344" y="3505200"/>
            <a:ext cx="5325056" cy="2671404"/>
          </a:xfrm>
          <a:prstGeom prst="rect">
            <a:avLst/>
          </a:prstGeom>
        </p:spPr>
      </p:pic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1295400"/>
            <a:ext cx="13182600" cy="1524000"/>
          </a:xfrm>
        </p:spPr>
        <p:txBody>
          <a:bodyPr/>
          <a:lstStyle/>
          <a:p>
            <a:r>
              <a:rPr lang="en-US" dirty="0" smtClean="0"/>
              <a:t>Crush Proof, Sealed, Optimal EMC</a:t>
            </a:r>
            <a:endParaRPr lang="en-US" dirty="0"/>
          </a:p>
        </p:txBody>
      </p:sp>
      <p:pic>
        <p:nvPicPr>
          <p:cNvPr id="10" name="Picture 9" descr="75 heavy duty metal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3841229"/>
            <a:ext cx="2590800" cy="1839248"/>
          </a:xfrm>
          <a:prstGeom prst="rect">
            <a:avLst/>
          </a:prstGeom>
        </p:spPr>
      </p:pic>
      <p:pic>
        <p:nvPicPr>
          <p:cNvPr id="12" name="Picture 11" descr="75 low profile RP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00" y="5815546"/>
            <a:ext cx="2138400" cy="1956854"/>
          </a:xfrm>
          <a:prstGeom prst="rect">
            <a:avLst/>
          </a:prstGeom>
        </p:spPr>
      </p:pic>
      <p:pic>
        <p:nvPicPr>
          <p:cNvPr id="13" name="Picture 12" descr="75 heavy duty conduit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600" y="2012429"/>
            <a:ext cx="2428800" cy="1565466"/>
          </a:xfrm>
          <a:prstGeom prst="rect">
            <a:avLst/>
          </a:prstGeom>
        </p:spPr>
      </p:pic>
      <p:pic>
        <p:nvPicPr>
          <p:cNvPr id="16" name="Picture 15" descr="RoHS Compliant Versions Available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5200" y="1295400"/>
            <a:ext cx="914402" cy="87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956678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106400" cy="1764030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/>
              <a:t>MIL-PRF-24578A Navy Approved “</a:t>
            </a:r>
            <a:r>
              <a:rPr lang="en-US" sz="4400" dirty="0" err="1" smtClean="0"/>
              <a:t>BlueJacket</a:t>
            </a:r>
            <a:r>
              <a:rPr lang="en-US" sz="4400" dirty="0" smtClean="0"/>
              <a:t>” Conduit System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057400"/>
            <a:ext cx="14630400" cy="12954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dirty="0" smtClean="0"/>
              <a:t>Specialized Harsh Environment Conduit System</a:t>
            </a:r>
            <a:br>
              <a:rPr lang="en-US" dirty="0" smtClean="0"/>
            </a:br>
            <a:r>
              <a:rPr lang="en-US" dirty="0" smtClean="0"/>
              <a:t>for US Navy Applications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914400" y="3733800"/>
            <a:ext cx="6324600" cy="38862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Optimum EMC and crush protection</a:t>
            </a:r>
          </a:p>
          <a:p>
            <a:r>
              <a:rPr lang="en-US" dirty="0" smtClean="0"/>
              <a:t>Innovative fitting design provides superior sealing </a:t>
            </a:r>
            <a:br>
              <a:rPr lang="en-US" dirty="0" smtClean="0"/>
            </a:br>
            <a:r>
              <a:rPr lang="en-US" dirty="0" smtClean="0"/>
              <a:t>and ease-of-assembly </a:t>
            </a:r>
          </a:p>
          <a:p>
            <a:r>
              <a:rPr lang="en-US" dirty="0" smtClean="0"/>
              <a:t>Superior jacket materials resist damage and improve lifecycle maintenance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9" name="Picture 8" descr="POSTER 10 Custom Cabl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400" y="3733800"/>
            <a:ext cx="6400800" cy="416052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8"/>
          <p:cNvPicPr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7" name="Picture 6" descr="QPL Bug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800" y="990600"/>
            <a:ext cx="983538" cy="1066800"/>
          </a:xfrm>
          <a:prstGeom prst="rect">
            <a:avLst/>
          </a:prstGeom>
        </p:spPr>
      </p:pic>
      <p:pic>
        <p:nvPicPr>
          <p:cNvPr id="8" name="Picture 7" descr="RoHS Compliant Versions Available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0" y="2209800"/>
            <a:ext cx="914402" cy="878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658" y="466505"/>
            <a:ext cx="11388542" cy="7369056"/>
          </a:xfrm>
          <a:prstGeom prst="rect">
            <a:avLst/>
          </a:prstGeom>
        </p:spPr>
      </p:pic>
      <p:pic>
        <p:nvPicPr>
          <p:cNvPr id="5" name="Picture 4" descr="CaptureTABS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58620" y="4648200"/>
            <a:ext cx="1257476" cy="838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457200"/>
            <a:ext cx="146304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err="1" smtClean="0"/>
              <a:t>Backshells</a:t>
            </a:r>
            <a:r>
              <a:rPr lang="en-US" dirty="0" smtClean="0"/>
              <a:t> and Connector Accessories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371600"/>
            <a:ext cx="13258800" cy="294132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The Largest and Most Diverse Selection of Cylindrical and Rectangular Connector Accessories in the World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685800" y="3276600"/>
            <a:ext cx="6172200" cy="35052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90,000 part numbers ready for immediate same-day shipment</a:t>
            </a:r>
          </a:p>
          <a:p>
            <a:r>
              <a:rPr lang="en-US" dirty="0" smtClean="0"/>
              <a:t>No GAPS: Every MS and commercial type, size, material, and plating 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6" name="Picture 5" descr="POSTER 7 Accessories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303" y="2971800"/>
            <a:ext cx="6247897" cy="406738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7" name="Picture 8"/>
          <p:cNvPicPr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8" name="Picture 7" descr="QPL Bug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2057400"/>
            <a:ext cx="983538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182600" cy="99060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Advances in Metal </a:t>
            </a:r>
            <a:r>
              <a:rPr lang="en-US" dirty="0" err="1" smtClean="0"/>
              <a:t>Backshells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447800"/>
            <a:ext cx="13182600" cy="1295400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StarShield</a:t>
            </a:r>
            <a:r>
              <a:rPr lang="en-US" sz="3200" dirty="0" smtClean="0"/>
              <a:t>  470-013 Series 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685800" y="2057400"/>
            <a:ext cx="8839200" cy="3733800"/>
          </a:xfrm>
        </p:spPr>
        <p:txBody>
          <a:bodyPr>
            <a:noAutofit/>
          </a:bodyPr>
          <a:lstStyle/>
          <a:p>
            <a:pPr lvl="0"/>
            <a:r>
              <a:rPr lang="en-US" sz="2800" dirty="0" smtClean="0"/>
              <a:t>“Zero-Length” Wire Shield Termination</a:t>
            </a:r>
          </a:p>
          <a:p>
            <a:pPr lvl="0">
              <a:defRPr/>
            </a:pPr>
            <a:r>
              <a:rPr lang="en-US" sz="2800" dirty="0" smtClean="0"/>
              <a:t>Optimal grounding of EMI/EMP braided shielding. </a:t>
            </a:r>
          </a:p>
          <a:p>
            <a:pPr lvl="0">
              <a:defRPr/>
            </a:pPr>
            <a:r>
              <a:rPr lang="en-US" sz="2800" dirty="0" smtClean="0"/>
              <a:t>The unique Star-Shield configuration completely eliminates “standing antenna” problems common with pigtail shield termination systems. </a:t>
            </a:r>
          </a:p>
          <a:p>
            <a:pPr lvl="0">
              <a:defRPr/>
            </a:pPr>
            <a:r>
              <a:rPr lang="en-US" sz="2800" dirty="0" smtClean="0"/>
              <a:t>The </a:t>
            </a:r>
            <a:r>
              <a:rPr lang="en-US" sz="2800" dirty="0" err="1" smtClean="0"/>
              <a:t>backshell</a:t>
            </a:r>
            <a:r>
              <a:rPr lang="en-US" sz="2800" dirty="0" smtClean="0"/>
              <a:t> utilizes familiar heat shrink tube technology for fast and reliable termination of shielding—even with dissimilar wire types and gauges. </a:t>
            </a:r>
          </a:p>
        </p:txBody>
      </p:sp>
      <p:pic>
        <p:nvPicPr>
          <p:cNvPr id="5" name="Picture 4" descr="Soldersleeve device compar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2053049" y="2424952"/>
            <a:ext cx="2868703" cy="121919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6" name="Picture 14" descr="Star Shield Backshell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20200" y="1600200"/>
            <a:ext cx="2819400" cy="217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8200" y="4724400"/>
            <a:ext cx="5029200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sp>
        <p:nvSpPr>
          <p:cNvPr id="8" name="Subtitle 2"/>
          <p:cNvSpPr txBox="1">
            <a:spLocks/>
          </p:cNvSpPr>
          <p:nvPr/>
        </p:nvSpPr>
        <p:spPr>
          <a:xfrm>
            <a:off x="685800" y="5867400"/>
            <a:ext cx="13182600" cy="685800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marL="0" marR="0" lvl="0" indent="0" algn="l" defTabSz="130622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None/>
              <a:tabLst/>
              <a:defRPr/>
            </a:pPr>
            <a:r>
              <a:rPr kumimoji="0" lang="en-US" sz="3200" b="0" i="1" u="none" strike="noStrike" kern="1200" cap="none" spc="0" normalizeH="0" baseline="0" noProof="0" dirty="0" err="1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Narrow" pitchFamily="34" charset="0"/>
                <a:ea typeface="Verdana" pitchFamily="34" charset="0"/>
                <a:cs typeface="Verdana" pitchFamily="34" charset="0"/>
              </a:rPr>
              <a:t>CastleGrip</a:t>
            </a:r>
            <a:r>
              <a:rPr kumimoji="0" lang="en-US" sz="3200" b="0" i="1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Arial Narrow" pitchFamily="34" charset="0"/>
                <a:ea typeface="Verdana" pitchFamily="34" charset="0"/>
                <a:cs typeface="Verdana" pitchFamily="34" charset="0"/>
              </a:rPr>
              <a:t>  490-001 Series</a:t>
            </a:r>
          </a:p>
        </p:txBody>
      </p:sp>
      <p:sp>
        <p:nvSpPr>
          <p:cNvPr id="9" name="Content Placeholder 3"/>
          <p:cNvSpPr txBox="1">
            <a:spLocks/>
          </p:cNvSpPr>
          <p:nvPr/>
        </p:nvSpPr>
        <p:spPr>
          <a:xfrm>
            <a:off x="1828800" y="6477000"/>
            <a:ext cx="8763000" cy="1447800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marL="489833" lvl="0" indent="-489833">
              <a:spcBef>
                <a:spcPct val="20000"/>
              </a:spcBef>
              <a:buClr>
                <a:srgbClr val="CA2E3D"/>
              </a:buClr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Straight, 45° and 90° Configurations</a:t>
            </a:r>
          </a:p>
          <a:p>
            <a:pPr marL="489833" lvl="0" indent="-489833">
              <a:spcBef>
                <a:spcPct val="20000"/>
              </a:spcBef>
              <a:buClr>
                <a:srgbClr val="CA2E3D"/>
              </a:buClr>
              <a:buFont typeface="Wingdings" pitchFamily="2" charset="2"/>
              <a:buChar char="§"/>
            </a:pP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Direct Replacement for </a:t>
            </a:r>
            <a:r>
              <a:rPr lang="en-US" sz="28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Isodyne</a:t>
            </a:r>
            <a:r>
              <a:rPr lang="en-US" sz="28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ISO 150 Series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685800" y="6553200"/>
            <a:ext cx="13182600" cy="1295400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marL="0" marR="0" lvl="0" indent="0" algn="l" defTabSz="130622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C00000"/>
              </a:buClr>
              <a:buSzTx/>
              <a:buFont typeface="Wingdings" pitchFamily="2" charset="2"/>
              <a:buNone/>
              <a:tabLst/>
              <a:defRPr/>
            </a:pPr>
            <a:endParaRPr kumimoji="0" lang="en-US" sz="4200" b="0" i="1" u="none" strike="noStrike" kern="120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Arial Narrow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2" name="Picture 11" descr="NEW BUTTON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0440" y="3962400"/>
            <a:ext cx="1508760" cy="1524000"/>
          </a:xfrm>
          <a:prstGeom prst="rect">
            <a:avLst/>
          </a:prstGeom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13" name="Picture 8"/>
          <p:cNvPicPr>
            <a:picLocks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17964928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85801" y="457200"/>
            <a:ext cx="13334999" cy="838200"/>
          </a:xfrm>
        </p:spPr>
        <p:txBody>
          <a:bodyPr rtlCol="0">
            <a:normAutofit/>
          </a:bodyPr>
          <a:lstStyle/>
          <a:p>
            <a:pPr defTabSz="1306220" fontAlgn="auto">
              <a:spcAft>
                <a:spcPts val="0"/>
              </a:spcAft>
              <a:defRPr/>
            </a:pPr>
            <a:r>
              <a:rPr lang="en-US" sz="4000" dirty="0" smtClean="0"/>
              <a:t>AS39029 Contacts: Signal/Shielded/Specials</a:t>
            </a:r>
            <a:endParaRPr lang="en-US" sz="4000" dirty="0"/>
          </a:p>
        </p:txBody>
      </p:sp>
      <p:pic>
        <p:nvPicPr>
          <p:cNvPr id="174083" name="Picture 3" descr="39029 QPL Contacts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1524000"/>
            <a:ext cx="9372600" cy="59896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6" name="Picture 5" descr="QPL Bug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800" y="1447800"/>
            <a:ext cx="983538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63903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258794" cy="838200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Extremely Lightweight Composite Adapters</a:t>
            </a:r>
            <a:endParaRPr lang="en-US" sz="4000" dirty="0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685800" y="1295400"/>
            <a:ext cx="13182600" cy="914400"/>
          </a:xfrm>
        </p:spPr>
        <p:txBody>
          <a:bodyPr/>
          <a:lstStyle/>
          <a:p>
            <a:pPr algn="ctr"/>
            <a:r>
              <a:rPr lang="en-US" dirty="0" smtClean="0"/>
              <a:t>Fully Tooled Composite Series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idx="13"/>
          </p:nvPr>
        </p:nvSpPr>
        <p:spPr>
          <a:xfrm>
            <a:off x="685800" y="2819400"/>
            <a:ext cx="6629400" cy="4495800"/>
          </a:xfrm>
        </p:spPr>
        <p:txBody>
          <a:bodyPr>
            <a:normAutofit/>
          </a:bodyPr>
          <a:lstStyle/>
          <a:p>
            <a:r>
              <a:rPr lang="en-US" dirty="0" smtClean="0"/>
              <a:t>440-143 with </a:t>
            </a:r>
            <a:r>
              <a:rPr lang="en-US" dirty="0" err="1" smtClean="0"/>
              <a:t>Qwik</a:t>
            </a:r>
            <a:r>
              <a:rPr lang="en-US" dirty="0"/>
              <a:t>-</a:t>
            </a:r>
            <a:r>
              <a:rPr lang="en-US" dirty="0" smtClean="0"/>
              <a:t>Ty</a:t>
            </a:r>
          </a:p>
          <a:p>
            <a:r>
              <a:rPr lang="en-US" dirty="0" smtClean="0"/>
              <a:t>440-144 without </a:t>
            </a:r>
            <a:r>
              <a:rPr lang="en-US" dirty="0" err="1" smtClean="0"/>
              <a:t>Qwik</a:t>
            </a:r>
            <a:r>
              <a:rPr lang="en-US" dirty="0"/>
              <a:t>-</a:t>
            </a:r>
            <a:r>
              <a:rPr lang="en-US" dirty="0" smtClean="0"/>
              <a:t>Ty</a:t>
            </a:r>
          </a:p>
          <a:p>
            <a:r>
              <a:rPr lang="en-US" dirty="0" smtClean="0"/>
              <a:t>Straight, 45°, 90° Standard,</a:t>
            </a:r>
            <a:br>
              <a:rPr lang="en-US" dirty="0" smtClean="0"/>
            </a:br>
            <a:r>
              <a:rPr lang="en-US" dirty="0" smtClean="0"/>
              <a:t>90° Low-Profile,</a:t>
            </a:r>
            <a:br>
              <a:rPr lang="en-US" dirty="0" smtClean="0"/>
            </a:br>
            <a:r>
              <a:rPr lang="en-US" dirty="0" smtClean="0"/>
              <a:t>90° Split Low-Profile</a:t>
            </a:r>
            <a:endParaRPr lang="en-US" dirty="0"/>
          </a:p>
        </p:txBody>
      </p:sp>
      <p:pic>
        <p:nvPicPr>
          <p:cNvPr id="17" name="Content Placeholder 5" descr="440-144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9600" y="1682261"/>
            <a:ext cx="4572009" cy="3148590"/>
          </a:xfrm>
          <a:prstGeom prst="rect">
            <a:avLst/>
          </a:prstGeom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19" name="Picture 8"/>
          <p:cNvPicPr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0" name="Picture 9" descr="440-144-2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2133600"/>
            <a:ext cx="1828802" cy="2863762"/>
          </a:xfrm>
          <a:prstGeom prst="rect">
            <a:avLst/>
          </a:prstGeom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11" name="Picture 10" descr="440-144-3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4930642"/>
            <a:ext cx="3316231" cy="2816358"/>
          </a:xfrm>
          <a:prstGeom prst="rect">
            <a:avLst/>
          </a:prstGeom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12" name="Picture 11" descr="440-144-1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9953" y="4449223"/>
            <a:ext cx="2029970" cy="3280192"/>
          </a:xfrm>
          <a:prstGeom prst="rect">
            <a:avLst/>
          </a:prstGeom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14" name="Picture 13" descr="440-143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1000" y="1600200"/>
            <a:ext cx="2438394" cy="3121144"/>
          </a:xfrm>
          <a:prstGeom prst="rect">
            <a:avLst/>
          </a:prstGeom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13" name="Picture 12" descr="QPL Bug.png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800" y="4419600"/>
            <a:ext cx="983538" cy="1066800"/>
          </a:xfrm>
          <a:prstGeom prst="rect">
            <a:avLst/>
          </a:prstGeom>
        </p:spPr>
      </p:pic>
      <p:pic>
        <p:nvPicPr>
          <p:cNvPr id="16" name="Picture 15" descr="RoHS Compliant Versions Available.png"/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9200" y="5562600"/>
            <a:ext cx="914402" cy="87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33096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 descr="C:\Users\ckoppe.GE\Desktop\Out of PPT\Bild2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3261" y="2235200"/>
            <a:ext cx="6211963" cy="4680000"/>
          </a:xfrm>
          <a:prstGeom prst="rect">
            <a:avLst/>
          </a:prstGeom>
          <a:noFill/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 err="1" smtClean="0"/>
              <a:t>Plating</a:t>
            </a:r>
            <a:r>
              <a:rPr lang="de-DE" dirty="0" smtClean="0"/>
              <a:t> </a:t>
            </a:r>
            <a:r>
              <a:rPr lang="de-DE" dirty="0" err="1" smtClean="0"/>
              <a:t>Capablities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85800" y="1295400"/>
            <a:ext cx="13182600" cy="1524000"/>
          </a:xfrm>
        </p:spPr>
        <p:txBody>
          <a:bodyPr/>
          <a:lstStyle/>
          <a:p>
            <a:r>
              <a:rPr lang="de-DE" dirty="0" err="1" smtClean="0"/>
              <a:t>From</a:t>
            </a:r>
            <a:r>
              <a:rPr lang="de-DE" dirty="0" smtClean="0"/>
              <a:t> </a:t>
            </a:r>
            <a:r>
              <a:rPr lang="de-DE" dirty="0" err="1" smtClean="0"/>
              <a:t>military</a:t>
            </a:r>
            <a:r>
              <a:rPr lang="de-DE" dirty="0" smtClean="0"/>
              <a:t> </a:t>
            </a:r>
            <a:r>
              <a:rPr lang="de-DE" dirty="0" err="1" smtClean="0"/>
              <a:t>standard</a:t>
            </a:r>
            <a:r>
              <a:rPr lang="de-DE" dirty="0" smtClean="0"/>
              <a:t>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RoHs</a:t>
            </a:r>
            <a:r>
              <a:rPr lang="de-DE" dirty="0" smtClean="0"/>
              <a:t> </a:t>
            </a:r>
            <a:r>
              <a:rPr lang="de-DE" dirty="0" err="1" smtClean="0"/>
              <a:t>compliance</a:t>
            </a:r>
            <a:endParaRPr lang="de-DE" dirty="0"/>
          </a:p>
        </p:txBody>
      </p:sp>
      <p:pic>
        <p:nvPicPr>
          <p:cNvPr id="6146" name="Picture 2" descr="C:\Users\ckoppe.GE\Desktop\Out of PPT\Bild2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558" y="2235200"/>
            <a:ext cx="6236011" cy="4680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10048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258800" cy="176403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Revolutionary Swing-Arm EMI/RFI Composite Strain Reliefs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133600"/>
            <a:ext cx="13106400" cy="2103120"/>
          </a:xfrm>
        </p:spPr>
        <p:txBody>
          <a:bodyPr>
            <a:normAutofit/>
          </a:bodyPr>
          <a:lstStyle/>
          <a:p>
            <a:pPr algn="ctr"/>
            <a:r>
              <a:rPr lang="en-US" dirty="0" smtClean="0"/>
              <a:t>The Lightweight, Composite Thermoplastic Cable Clamp with Adjustable Saddle-Bars and EMI/RFI Shield Socks 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1066800" y="3886200"/>
            <a:ext cx="6172200" cy="3200400"/>
          </a:xfrm>
        </p:spPr>
        <p:txBody>
          <a:bodyPr>
            <a:normAutofit/>
          </a:bodyPr>
          <a:lstStyle/>
          <a:p>
            <a:r>
              <a:rPr lang="en-US" dirty="0" smtClean="0"/>
              <a:t>Save assembly time and reduce SKUs with the versatile Swing-Arm</a:t>
            </a:r>
          </a:p>
          <a:p>
            <a:r>
              <a:rPr lang="en-US" dirty="0" smtClean="0"/>
              <a:t>Many versions available with and without shield socks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9" name="Picture 8" descr="POSTER 10 Custom Cable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171" y="3886200"/>
            <a:ext cx="6175229" cy="4038600"/>
          </a:xfrm>
          <a:prstGeom prst="rect">
            <a:avLst/>
          </a:prstGeom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8"/>
          <p:cNvPicPr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7" name="Picture 6" descr="RoHS Compliant Versions Available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00" y="3505200"/>
            <a:ext cx="914402" cy="878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05000" y="521970"/>
            <a:ext cx="11506200" cy="1764030"/>
          </a:xfrm>
        </p:spPr>
        <p:txBody>
          <a:bodyPr>
            <a:normAutofit/>
          </a:bodyPr>
          <a:lstStyle/>
          <a:p>
            <a:r>
              <a:rPr lang="en-US" dirty="0" err="1" smtClean="0"/>
              <a:t>PiggyBack</a:t>
            </a:r>
            <a:r>
              <a:rPr lang="en-US" dirty="0" smtClean="0"/>
              <a:t> Boot Adapters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762000" y="2362200"/>
            <a:ext cx="6934200" cy="54102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Composite boot adapters with integrated boots</a:t>
            </a:r>
          </a:p>
          <a:p>
            <a:r>
              <a:rPr lang="en-US" sz="4000" dirty="0" smtClean="0"/>
              <a:t>For environmental and EMI/RFI applications</a:t>
            </a:r>
          </a:p>
          <a:p>
            <a:r>
              <a:rPr lang="en-US" sz="4000" dirty="0" smtClean="0"/>
              <a:t>Labor savings in assembly and better quality control</a:t>
            </a:r>
          </a:p>
          <a:p>
            <a:r>
              <a:rPr lang="en-US" sz="4000" dirty="0" smtClean="0"/>
              <a:t>Boot-on-a-Band-in-a-Can and Shield Sock versions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0751" y="3980172"/>
            <a:ext cx="5150850" cy="3433900"/>
          </a:xfrm>
          <a:prstGeom prst="rect">
            <a:avLst/>
          </a:prstGeom>
        </p:spPr>
      </p:pic>
      <p:pic>
        <p:nvPicPr>
          <p:cNvPr id="11" name="Picture 10" descr="M85049-88 backshell with integral boot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834" y="1600200"/>
            <a:ext cx="5028668" cy="2656815"/>
          </a:xfrm>
          <a:prstGeom prst="rect">
            <a:avLst/>
          </a:prstGeom>
        </p:spPr>
      </p:pic>
      <p:pic>
        <p:nvPicPr>
          <p:cNvPr id="12" name="Picture 11" descr="NEW BUTTON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04800"/>
            <a:ext cx="1508760" cy="1524000"/>
          </a:xfrm>
          <a:prstGeom prst="rect">
            <a:avLst/>
          </a:prstGeom>
          <a:effectLst>
            <a:outerShdw blurRad="2540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13" name="Picture 12" descr="RoHS Compliant Versions Available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400" y="5257800"/>
            <a:ext cx="914402" cy="878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0194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571" name="Rectangle 3"/>
          <p:cNvSpPr>
            <a:spLocks noChangeArrowheads="1"/>
          </p:cNvSpPr>
          <p:nvPr/>
        </p:nvSpPr>
        <p:spPr bwMode="auto">
          <a:xfrm>
            <a:off x="1" y="1524000"/>
            <a:ext cx="14630400" cy="822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129215" tIns="63477" rIns="129215" bIns="63477"/>
          <a:lstStyle/>
          <a:p>
            <a:pPr marL="490538" indent="-490538" algn="ctr" defTabSz="1306513">
              <a:spcBef>
                <a:spcPct val="20000"/>
              </a:spcBef>
              <a:buClr>
                <a:srgbClr val="00279F"/>
              </a:buClr>
              <a:buFont typeface="Wingdings" pitchFamily="2" charset="2"/>
              <a:buChar char=""/>
            </a:pPr>
            <a:r>
              <a:rPr lang="en-US" altLang="en-US" sz="4000" i="1" dirty="0">
                <a:solidFill>
                  <a:srgbClr val="FFFF00"/>
                </a:solidFill>
                <a:latin typeface="Arial Narrow" pitchFamily="34" charset="0"/>
              </a:rPr>
              <a:t>Elimination of Heavy, Corrosive Metal Boxes</a:t>
            </a:r>
            <a:endParaRPr lang="en-US" altLang="en-US" sz="4000" b="1" i="1" dirty="0">
              <a:solidFill>
                <a:srgbClr val="FFFF00"/>
              </a:solidFill>
              <a:latin typeface="Arial Narrow" pitchFamily="34" charset="0"/>
            </a:endParaRPr>
          </a:p>
        </p:txBody>
      </p:sp>
      <p:sp>
        <p:nvSpPr>
          <p:cNvPr id="109572" name="Rectangle 4"/>
          <p:cNvSpPr>
            <a:spLocks noChangeArrowheads="1"/>
          </p:cNvSpPr>
          <p:nvPr/>
        </p:nvSpPr>
        <p:spPr bwMode="auto">
          <a:xfrm>
            <a:off x="6354763" y="2454275"/>
            <a:ext cx="7285037" cy="44799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129215" tIns="63477" rIns="129215" bIns="63477"/>
          <a:lstStyle/>
          <a:p>
            <a:pPr marL="490538" indent="-490538" defTabSz="1306513">
              <a:lnSpc>
                <a:spcPct val="125000"/>
              </a:lnSpc>
              <a:spcBef>
                <a:spcPct val="20000"/>
              </a:spcBef>
              <a:buClr>
                <a:srgbClr val="CA2E3D"/>
              </a:buClr>
              <a:buFont typeface="Wingdings" pitchFamily="2" charset="2"/>
              <a:buChar char="§"/>
            </a:pPr>
            <a:r>
              <a:rPr lang="en-US" altLang="en-US" sz="3600" dirty="0" smtClean="0">
                <a:solidFill>
                  <a:srgbClr val="FFFFFF"/>
                </a:solidFill>
                <a:latin typeface="Times New Roman" pitchFamily="18" charset="0"/>
              </a:rPr>
              <a:t>Injection molded, internally plated </a:t>
            </a:r>
            <a:r>
              <a:rPr lang="en-US" altLang="en-US" sz="3600" dirty="0">
                <a:solidFill>
                  <a:srgbClr val="FFFFFF"/>
                </a:solidFill>
                <a:latin typeface="Times New Roman" pitchFamily="18" charset="0"/>
              </a:rPr>
              <a:t>and designed to replace existing metal boxes which are prone to galvanic corrosion due to incompatible interconnect component parts and mounting hardware</a:t>
            </a:r>
            <a:r>
              <a:rPr lang="en-US" altLang="en-US" sz="3600" dirty="0" smtClean="0">
                <a:solidFill>
                  <a:srgbClr val="FFFFFF"/>
                </a:solidFill>
                <a:latin typeface="Times New Roman" pitchFamily="18" charset="0"/>
              </a:rPr>
              <a:t>.</a:t>
            </a:r>
            <a:endParaRPr lang="en-US" altLang="en-US" sz="3600" dirty="0">
              <a:solidFill>
                <a:srgbClr val="FFFFFF"/>
              </a:solidFill>
              <a:latin typeface="Times New Roman" pitchFamily="18" charset="0"/>
            </a:endParaRPr>
          </a:p>
        </p:txBody>
      </p:sp>
      <p:pic>
        <p:nvPicPr>
          <p:cNvPr id="109576" name="Picture 8" descr="Box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662238"/>
            <a:ext cx="5181600" cy="4195762"/>
          </a:xfrm>
          <a:prstGeom prst="rect">
            <a:avLst/>
          </a:prstGeom>
          <a:noFill/>
          <a:ln w="38100">
            <a:solidFill>
              <a:srgbClr val="FFFFFF"/>
            </a:solidFill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dirty="0" smtClean="0"/>
              <a:t>EMI/RFI Composite Junction Boxes</a:t>
            </a:r>
            <a:endParaRPr lang="en-US" sz="4800" dirty="0"/>
          </a:p>
        </p:txBody>
      </p:sp>
    </p:spTree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01675" y="304800"/>
            <a:ext cx="13166725" cy="1371600"/>
          </a:xfrm>
        </p:spPr>
        <p:txBody>
          <a:bodyPr/>
          <a:lstStyle/>
          <a:p>
            <a:r>
              <a:rPr lang="en-US" dirty="0" smtClean="0"/>
              <a:t>Assembly Tools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07" y="383395"/>
            <a:ext cx="11476591" cy="7426029"/>
          </a:xfrm>
          <a:prstGeom prst="rect">
            <a:avLst/>
          </a:prstGeom>
        </p:spPr>
      </p:pic>
      <p:pic>
        <p:nvPicPr>
          <p:cNvPr id="7" name="Picture 6" descr="CaptureTABS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39482" y="5181600"/>
            <a:ext cx="1200318" cy="533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3350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4400" dirty="0" smtClean="0"/>
              <a:t>Prevent Damage and Insure Proper Assembly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371600"/>
            <a:ext cx="13182600" cy="838200"/>
          </a:xfrm>
        </p:spPr>
        <p:txBody>
          <a:bodyPr>
            <a:normAutofit/>
          </a:bodyPr>
          <a:lstStyle/>
          <a:p>
            <a:pPr algn="ctr"/>
            <a:r>
              <a:rPr lang="en-US" sz="4000" dirty="0" smtClean="0"/>
              <a:t>With </a:t>
            </a:r>
            <a:r>
              <a:rPr lang="en-US" sz="4000" dirty="0" err="1" smtClean="0"/>
              <a:t>Backshell</a:t>
            </a:r>
            <a:r>
              <a:rPr lang="en-US" sz="4000" dirty="0" smtClean="0"/>
              <a:t> to Connector Assembly Tools and Kits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1310640" y="2286000"/>
            <a:ext cx="13167360" cy="4303396"/>
          </a:xfrm>
        </p:spPr>
        <p:txBody>
          <a:bodyPr/>
          <a:lstStyle/>
          <a:p>
            <a:pPr marL="490538" indent="-490538" defTabSz="1306513">
              <a:lnSpc>
                <a:spcPct val="120000"/>
              </a:lnSpc>
            </a:pPr>
            <a:r>
              <a:rPr lang="en-US" dirty="0" err="1" smtClean="0">
                <a:solidFill>
                  <a:srgbClr val="FFFFFF"/>
                </a:solidFill>
                <a:latin typeface="Times-Roman" pitchFamily="2" charset="0"/>
              </a:rPr>
              <a:t>Backshell</a:t>
            </a:r>
            <a:r>
              <a:rPr lang="en-US" dirty="0" smtClean="0">
                <a:solidFill>
                  <a:srgbClr val="FFFFFF"/>
                </a:solidFill>
                <a:latin typeface="Times-Roman" pitchFamily="2" charset="0"/>
              </a:rPr>
              <a:t> Assembly Wrenches</a:t>
            </a:r>
            <a:br>
              <a:rPr lang="en-US" dirty="0" smtClean="0">
                <a:solidFill>
                  <a:srgbClr val="FFFFFF"/>
                </a:solidFill>
                <a:latin typeface="Times-Roman" pitchFamily="2" charset="0"/>
              </a:rPr>
            </a:br>
            <a:r>
              <a:rPr lang="en-US" dirty="0" smtClean="0">
                <a:solidFill>
                  <a:srgbClr val="FFFFFF"/>
                </a:solidFill>
                <a:latin typeface="Times-Roman" pitchFamily="2" charset="0"/>
              </a:rPr>
              <a:t>and Sockets</a:t>
            </a:r>
          </a:p>
          <a:p>
            <a:pPr marL="490538" indent="-490538" defTabSz="1306513">
              <a:lnSpc>
                <a:spcPct val="120000"/>
              </a:lnSpc>
            </a:pPr>
            <a:r>
              <a:rPr lang="en-US" dirty="0" smtClean="0">
                <a:solidFill>
                  <a:srgbClr val="FFFFFF"/>
                </a:solidFill>
                <a:latin typeface="Times-Roman" pitchFamily="2" charset="0"/>
              </a:rPr>
              <a:t>Soft Jaw Pliers</a:t>
            </a:r>
          </a:p>
          <a:p>
            <a:pPr marL="490538" indent="-490538" defTabSz="1306513">
              <a:lnSpc>
                <a:spcPct val="120000"/>
              </a:lnSpc>
            </a:pPr>
            <a:r>
              <a:rPr lang="en-US" dirty="0" smtClean="0">
                <a:solidFill>
                  <a:srgbClr val="FFFFFF"/>
                </a:solidFill>
                <a:latin typeface="Times-Roman" pitchFamily="2" charset="0"/>
              </a:rPr>
              <a:t>Strap Wrenches</a:t>
            </a:r>
          </a:p>
          <a:p>
            <a:pPr marL="490538" indent="-490538" defTabSz="1306513">
              <a:lnSpc>
                <a:spcPct val="120000"/>
              </a:lnSpc>
            </a:pPr>
            <a:r>
              <a:rPr lang="en-US" dirty="0" smtClean="0">
                <a:solidFill>
                  <a:srgbClr val="FFFFFF"/>
                </a:solidFill>
                <a:latin typeface="Times-Roman" pitchFamily="2" charset="0"/>
              </a:rPr>
              <a:t>New Hex Pliers Design </a:t>
            </a:r>
            <a:br>
              <a:rPr lang="en-US" dirty="0" smtClean="0">
                <a:solidFill>
                  <a:srgbClr val="FFFFFF"/>
                </a:solidFill>
                <a:latin typeface="Times-Roman" pitchFamily="2" charset="0"/>
              </a:rPr>
            </a:br>
            <a:r>
              <a:rPr lang="en-US" dirty="0" smtClean="0">
                <a:solidFill>
                  <a:srgbClr val="FFFFFF"/>
                </a:solidFill>
                <a:latin typeface="Times-Roman" pitchFamily="2" charset="0"/>
              </a:rPr>
              <a:t>for Composites</a:t>
            </a:r>
          </a:p>
          <a:p>
            <a:pPr marL="490538" indent="-490538" defTabSz="1306513">
              <a:lnSpc>
                <a:spcPct val="120000"/>
              </a:lnSpc>
            </a:pPr>
            <a:r>
              <a:rPr lang="en-US" dirty="0" smtClean="0">
                <a:solidFill>
                  <a:srgbClr val="FFFFFF"/>
                </a:solidFill>
                <a:latin typeface="Times-Roman" pitchFamily="2" charset="0"/>
              </a:rPr>
              <a:t>Torque Wrench</a:t>
            </a:r>
            <a:endParaRPr lang="en-US" dirty="0">
              <a:solidFill>
                <a:srgbClr val="FFFFFF"/>
              </a:solidFill>
              <a:latin typeface="Times-Roman" pitchFamily="2" charset="0"/>
            </a:endParaRPr>
          </a:p>
        </p:txBody>
      </p:sp>
      <p:pic>
        <p:nvPicPr>
          <p:cNvPr id="5" name="Picture 9" descr="Tool Chest Art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2362200"/>
            <a:ext cx="7848600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41300" dist="50800" dir="5400000" algn="ctr" rotWithShape="0">
              <a:schemeClr val="tx1">
                <a:alpha val="60000"/>
              </a:schemeClr>
            </a:outerShdw>
          </a:effectLst>
        </p:spPr>
      </p:pic>
      <p:pic>
        <p:nvPicPr>
          <p:cNvPr id="6" name="Picture 8"/>
          <p:cNvPicPr>
            <a:picLocks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7" name="Picture 6" descr="QPL Bug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73000" y="1371600"/>
            <a:ext cx="983538" cy="1066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335000" cy="914400"/>
          </a:xfrm>
        </p:spPr>
        <p:txBody>
          <a:bodyPr>
            <a:normAutofit/>
          </a:bodyPr>
          <a:lstStyle/>
          <a:p>
            <a:pPr algn="ctr"/>
            <a:r>
              <a:rPr lang="en-US" sz="4400" dirty="0" err="1" smtClean="0"/>
              <a:t>BandMaster</a:t>
            </a:r>
            <a:r>
              <a:rPr lang="en-US" sz="4400" dirty="0" smtClean="0"/>
              <a:t>™ ATS Shield Termination</a:t>
            </a:r>
            <a:endParaRPr lang="en-US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447800"/>
            <a:ext cx="13182600" cy="838200"/>
          </a:xfrm>
        </p:spPr>
        <p:txBody>
          <a:bodyPr>
            <a:normAutofit fontScale="92500"/>
          </a:bodyPr>
          <a:lstStyle/>
          <a:p>
            <a:pPr algn="ctr"/>
            <a:r>
              <a:rPr lang="en-US" sz="4000" dirty="0" smtClean="0"/>
              <a:t>Hand-held and Bench Mount Tooling for Reliable EMI Shield Termination</a:t>
            </a:r>
          </a:p>
          <a:p>
            <a:endParaRPr lang="en-US" dirty="0"/>
          </a:p>
        </p:txBody>
      </p:sp>
      <p:pic>
        <p:nvPicPr>
          <p:cNvPr id="7" name="Picture 6" descr="CaptureBanding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2209800"/>
            <a:ext cx="10776116" cy="2743200"/>
          </a:xfrm>
          <a:prstGeom prst="rect">
            <a:avLst/>
          </a:prstGeom>
        </p:spPr>
      </p:pic>
      <p:pic>
        <p:nvPicPr>
          <p:cNvPr id="8" name="Picture 7" descr="banding tool calibration device 2.png"/>
          <p:cNvPicPr>
            <a:picLocks noChangeAspect="1"/>
          </p:cNvPicPr>
          <p:nvPr/>
        </p:nvPicPr>
        <p:blipFill>
          <a:blip r:embed="rId4" cstate="email">
            <a:lum contras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4775202"/>
            <a:ext cx="5181598" cy="3454398"/>
          </a:xfrm>
          <a:prstGeom prst="rect">
            <a:avLst/>
          </a:prstGeom>
        </p:spPr>
      </p:pic>
      <p:pic>
        <p:nvPicPr>
          <p:cNvPr id="10" name="Picture 9" descr="Band RGB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091" y="3938663"/>
            <a:ext cx="966218" cy="652273"/>
          </a:xfrm>
          <a:prstGeom prst="rect">
            <a:avLst/>
          </a:prstGeom>
        </p:spPr>
      </p:pic>
      <p:pic>
        <p:nvPicPr>
          <p:cNvPr id="11" name="Picture 10" descr="Band RGB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3200" y="5715000"/>
            <a:ext cx="2651502" cy="1789974"/>
          </a:xfrm>
          <a:prstGeom prst="rect">
            <a:avLst/>
          </a:prstGeom>
        </p:spPr>
      </p:pic>
      <p:pic>
        <p:nvPicPr>
          <p:cNvPr id="13" name="Picture 8"/>
          <p:cNvPicPr>
            <a:picLocks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4" name="Picture 13" descr="BAND-IT Tool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382343">
            <a:off x="9810110" y="3944003"/>
            <a:ext cx="4109342" cy="380210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01675" y="304800"/>
            <a:ext cx="13166725" cy="1371600"/>
          </a:xfrm>
        </p:spPr>
        <p:txBody>
          <a:bodyPr/>
          <a:lstStyle/>
          <a:p>
            <a:r>
              <a:rPr lang="en-US" dirty="0" smtClean="0"/>
              <a:t>Turnkey Assemblies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24" y="457200"/>
            <a:ext cx="11353743" cy="7346540"/>
          </a:xfrm>
          <a:prstGeom prst="rect">
            <a:avLst/>
          </a:prstGeom>
        </p:spPr>
      </p:pic>
      <p:pic>
        <p:nvPicPr>
          <p:cNvPr id="7" name="Picture 6" descr="CaptureTABS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56565" y="5562600"/>
            <a:ext cx="1335635" cy="76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3350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Turnkey Cable Assemblies</a:t>
            </a:r>
            <a:endParaRPr lang="en-US" sz="4400" dirty="0"/>
          </a:p>
        </p:txBody>
      </p:sp>
      <p:pic>
        <p:nvPicPr>
          <p:cNvPr id="5" name="Picture 4" descr="Overmolded Assembly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286000"/>
            <a:ext cx="5452742" cy="4114800"/>
          </a:xfrm>
          <a:prstGeom prst="rect">
            <a:avLst/>
          </a:prstGeom>
        </p:spPr>
      </p:pic>
      <p:pic>
        <p:nvPicPr>
          <p:cNvPr id="6" name="Picture 5" descr="Braided Harness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00" y="1447800"/>
            <a:ext cx="7178092" cy="2993292"/>
          </a:xfrm>
          <a:prstGeom prst="rect">
            <a:avLst/>
          </a:prstGeom>
        </p:spPr>
      </p:pic>
      <p:pic>
        <p:nvPicPr>
          <p:cNvPr id="9" name="Picture 8"/>
          <p:cNvPicPr>
            <a:picLocks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0" name="Picture 9" descr="ABC Pantograph Colorized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8366" y="4569012"/>
            <a:ext cx="8168634" cy="3203388"/>
          </a:xfrm>
          <a:prstGeom prst="rect">
            <a:avLst/>
          </a:prstGeom>
        </p:spPr>
      </p:pic>
      <p:pic>
        <p:nvPicPr>
          <p:cNvPr id="11" name="Picture 10" descr="RoHS Compliant Versions Available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0" y="3581400"/>
            <a:ext cx="914402" cy="878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533400"/>
            <a:ext cx="131064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NextGen</a:t>
            </a:r>
            <a:r>
              <a:rPr lang="en-US" dirty="0" smtClean="0"/>
              <a:t> High-Speed </a:t>
            </a:r>
            <a:r>
              <a:rPr lang="en-US" dirty="0" err="1" smtClean="0"/>
              <a:t>TwinAx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990600" y="2133600"/>
            <a:ext cx="6934200" cy="54102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Glenair designed contact for </a:t>
            </a:r>
            <a:r>
              <a:rPr lang="en-US" sz="4000" dirty="0" err="1" smtClean="0"/>
              <a:t>eSATA</a:t>
            </a:r>
            <a:r>
              <a:rPr lang="en-US" sz="4000" dirty="0" smtClean="0"/>
              <a:t>, LVDS, CML etc.</a:t>
            </a:r>
          </a:p>
          <a:p>
            <a:r>
              <a:rPr lang="en-US" sz="4000" dirty="0"/>
              <a:t>F</a:t>
            </a:r>
            <a:r>
              <a:rPr lang="en-US" sz="4000" dirty="0" smtClean="0"/>
              <a:t>or use in #12 Mighty Mouse and Micro-Crimp cavities</a:t>
            </a:r>
          </a:p>
          <a:p>
            <a:r>
              <a:rPr lang="en-US" sz="4000" dirty="0" smtClean="0"/>
              <a:t>Special </a:t>
            </a:r>
            <a:r>
              <a:rPr lang="en-US" sz="4000" dirty="0" err="1" smtClean="0"/>
              <a:t>TwinAx</a:t>
            </a:r>
            <a:r>
              <a:rPr lang="en-US" sz="4000" dirty="0" smtClean="0"/>
              <a:t> </a:t>
            </a:r>
            <a:r>
              <a:rPr lang="en-US" sz="4000" dirty="0" err="1" smtClean="0"/>
              <a:t>Thermax</a:t>
            </a:r>
            <a:r>
              <a:rPr lang="en-US" sz="4000" dirty="0" smtClean="0"/>
              <a:t> </a:t>
            </a:r>
            <a:r>
              <a:rPr lang="en-US" sz="4000" dirty="0" err="1" smtClean="0"/>
              <a:t>Celltec</a:t>
            </a:r>
            <a:r>
              <a:rPr lang="en-US" sz="4000" dirty="0" smtClean="0"/>
              <a:t> wire</a:t>
            </a:r>
            <a:endParaRPr lang="en-US" dirty="0" smtClean="0"/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75" t="18433" r="26307" b="25894"/>
          <a:stretch/>
        </p:blipFill>
        <p:spPr>
          <a:xfrm>
            <a:off x="7467600" y="4574496"/>
            <a:ext cx="4038600" cy="304550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06" t="19662" r="23750" b="28879"/>
          <a:stretch/>
        </p:blipFill>
        <p:spPr>
          <a:xfrm>
            <a:off x="9067800" y="2273299"/>
            <a:ext cx="4292600" cy="31369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335000" cy="9144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Turnkey Conduit Assemblies</a:t>
            </a:r>
            <a:r>
              <a:rPr lang="en-US" sz="4400" dirty="0" smtClean="0"/>
              <a:t>	</a:t>
            </a:r>
            <a:endParaRPr lang="en-US" sz="4400" dirty="0"/>
          </a:p>
        </p:txBody>
      </p:sp>
      <p:pic>
        <p:nvPicPr>
          <p:cNvPr id="12" name="Picture 10" descr="convoluted tubing_amber"/>
          <p:cNvPicPr>
            <a:picLocks noChangeAspect="1" noChangeArrowheads="1"/>
          </p:cNvPicPr>
          <p:nvPr/>
        </p:nvPicPr>
        <p:blipFill>
          <a:blip r:embed="rId3" cstate="email">
            <a:lum bright="12000" contras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2133600"/>
            <a:ext cx="5159375" cy="4424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0212" flipH="1">
            <a:off x="3606173" y="2634645"/>
            <a:ext cx="5123152" cy="4239982"/>
          </a:xfrm>
          <a:prstGeom prst="rect">
            <a:avLst/>
          </a:prstGeom>
        </p:spPr>
      </p:pic>
      <p:pic>
        <p:nvPicPr>
          <p:cNvPr id="15" name="Picture 14" descr="Goodrich Octo Assy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458121">
            <a:off x="461873" y="3267135"/>
            <a:ext cx="5088440" cy="3228876"/>
          </a:xfrm>
          <a:prstGeom prst="rect">
            <a:avLst/>
          </a:prstGeom>
        </p:spPr>
      </p:pic>
      <p:pic>
        <p:nvPicPr>
          <p:cNvPr id="16" name="Picture 8"/>
          <p:cNvPicPr>
            <a:picLocks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17" name="Picture 16" descr="RoHS Compliant Versions Available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44400" y="1524000"/>
            <a:ext cx="914402" cy="8786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0"/>
            <a:ext cx="13258800" cy="176403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So What Exactly Does Glenair </a:t>
            </a:r>
            <a:br>
              <a:rPr lang="en-US" dirty="0" smtClean="0"/>
            </a:br>
            <a:r>
              <a:rPr lang="en-US" dirty="0" smtClean="0"/>
              <a:t>Bring to the Table?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057400"/>
            <a:ext cx="13258800" cy="838200"/>
          </a:xfrm>
        </p:spPr>
        <p:txBody>
          <a:bodyPr/>
          <a:lstStyle/>
          <a:p>
            <a:pPr algn="ctr"/>
            <a:r>
              <a:rPr lang="en-US" dirty="0" smtClean="0"/>
              <a:t>One-of-a-Kind Service From a One-of-a-Kind Supplier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3"/>
          </p:nvPr>
        </p:nvSpPr>
        <p:spPr>
          <a:xfrm>
            <a:off x="685800" y="2895600"/>
            <a:ext cx="136398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Outstanding product availability: literally thousands of items in stock</a:t>
            </a:r>
          </a:p>
          <a:p>
            <a:r>
              <a:rPr lang="en-US" dirty="0" smtClean="0"/>
              <a:t>Liberal policies on NRE costs, samples, and RMA’s</a:t>
            </a:r>
          </a:p>
          <a:p>
            <a:r>
              <a:rPr lang="en-US" dirty="0" smtClean="0"/>
              <a:t>The industry’s best (and free!) engineering and technical support team</a:t>
            </a:r>
          </a:p>
          <a:p>
            <a:r>
              <a:rPr lang="en-US" dirty="0" smtClean="0"/>
              <a:t>No dollar or quantity minimums!</a:t>
            </a:r>
          </a:p>
          <a:p>
            <a:r>
              <a:rPr lang="en-US" dirty="0" smtClean="0"/>
              <a:t>Comprehensive product documentation and information access</a:t>
            </a:r>
          </a:p>
          <a:p>
            <a:r>
              <a:rPr lang="en-US" dirty="0" smtClean="0"/>
              <a:t>Ample, professionally-managed manufacturing capacity</a:t>
            </a:r>
          </a:p>
          <a:p>
            <a:r>
              <a:rPr lang="en-US" dirty="0" smtClean="0"/>
              <a:t>The size and scale to tackle every interconnect challenge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5" name="Picture 8"/>
          <p:cNvPicPr>
            <a:picLocks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68200" y="6858000"/>
            <a:ext cx="1841500" cy="889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701675" y="304800"/>
            <a:ext cx="13166725" cy="1371600"/>
          </a:xfrm>
        </p:spPr>
        <p:txBody>
          <a:bodyPr/>
          <a:lstStyle/>
          <a:p>
            <a:r>
              <a:rPr lang="en-US" dirty="0" err="1" smtClean="0"/>
              <a:t>Ultraminiature</a:t>
            </a:r>
            <a:r>
              <a:rPr lang="en-US" dirty="0" smtClean="0"/>
              <a:t> Circulars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1" y="443901"/>
            <a:ext cx="11429998" cy="7395881"/>
          </a:xfrm>
          <a:prstGeom prst="rect">
            <a:avLst/>
          </a:prstGeom>
        </p:spPr>
      </p:pic>
      <p:pic>
        <p:nvPicPr>
          <p:cNvPr id="5" name="Picture 4" descr="CaptureTABS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42194" y="914400"/>
            <a:ext cx="1273806" cy="99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1_Tech Semina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 bwMode="auto">
        <a:noFill/>
        <a:ln w="9525">
          <a:noFill/>
          <a:miter lim="800000"/>
          <a:headEnd/>
          <a:tailEnd/>
        </a:ln>
      </a:spPr>
      <a:bodyPr vert="horz" wrap="square" lIns="130622" tIns="65311" rIns="130622" bIns="65311" numCol="1" anchor="t" anchorCtr="0" compatLnSpc="1">
        <a:prstTxWarp prst="textNoShape">
          <a:avLst/>
        </a:prstTxWarp>
        <a:normAutofit/>
      </a:bodyPr>
      <a:lstStyle>
        <a:defPPr algn="l">
          <a:defRPr dirty="0"/>
        </a:defPPr>
      </a:lstStyle>
    </a:txDef>
  </a:objectDefaults>
  <a:extraClrSchemeLst/>
</a:theme>
</file>

<file path=ppt/theme/theme2.xml><?xml version="1.0" encoding="utf-8"?>
<a:theme xmlns:a="http://schemas.openxmlformats.org/drawingml/2006/main" name="2_Tech Seminar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ch Seminar Template No Logo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7092</TotalTime>
  <Words>1940</Words>
  <Application>Microsoft Macintosh PowerPoint</Application>
  <PresentationFormat>Custom</PresentationFormat>
  <Paragraphs>372</Paragraphs>
  <Slides>82</Slides>
  <Notes>71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82</vt:i4>
      </vt:variant>
    </vt:vector>
  </HeadingPairs>
  <TitlesOfParts>
    <vt:vector size="85" baseType="lpstr">
      <vt:lpstr>1_Tech Seminar Template</vt:lpstr>
      <vt:lpstr>2_Tech Seminar Template</vt:lpstr>
      <vt:lpstr>Tech Seminar Template No Logo</vt:lpstr>
      <vt:lpstr>PowerPoint Presentation</vt:lpstr>
      <vt:lpstr>Glenair</vt:lpstr>
      <vt:lpstr>Southern California Campus </vt:lpstr>
      <vt:lpstr>PowerPoint Presentation</vt:lpstr>
      <vt:lpstr>Contacts and Wire</vt:lpstr>
      <vt:lpstr>We Never Lose Contact</vt:lpstr>
      <vt:lpstr>AS39029 Contacts: Signal/Shielded/Specials</vt:lpstr>
      <vt:lpstr>NextGen High-Speed TwinAx</vt:lpstr>
      <vt:lpstr>Ultraminiature Circulars</vt:lpstr>
      <vt:lpstr>Series 80 Mighty Mouse Connectors</vt:lpstr>
      <vt:lpstr>“Mighty Mouse” is a Complete Solution</vt:lpstr>
      <vt:lpstr>Mighty Mouse Cables and Integrated Systems are our Specialty</vt:lpstr>
      <vt:lpstr>Innovative Mighty Mouse “Cans:” Versatility and Consolidation</vt:lpstr>
      <vt:lpstr>New Series 80 Mighty Mouse High-Speed with Teflon® Inserts for SATA, USB 3.0</vt:lpstr>
      <vt:lpstr>Series 811 Mighty Mouse HD</vt:lpstr>
      <vt:lpstr>SuperSeal™ Mighty Mouse and D38999 RJ-45 and USB</vt:lpstr>
      <vt:lpstr>Series 88 SuperFly™ Ultraminiature Cordsets</vt:lpstr>
      <vt:lpstr>Series 15 Audio Connectors</vt:lpstr>
      <vt:lpstr>Mil-Aero Circulars</vt:lpstr>
      <vt:lpstr>Standard Environmentals:  Example: 38999 Environmental TBF and STD Receptacles with Coax</vt:lpstr>
      <vt:lpstr>Thermoset Plastic Potted Environmental: Example: 38999 with Quadrax PC Tails Mod Code 491 Backfill and Potting </vt:lpstr>
      <vt:lpstr>Hermetic Sealing Can Be Implemented  for Any Circular Connector Package… </vt:lpstr>
      <vt:lpstr>We Even Do Hermetic Coax</vt:lpstr>
      <vt:lpstr>Series 970 PowerTrip™</vt:lpstr>
      <vt:lpstr>Series 970 PowerTrip™ Contacts</vt:lpstr>
      <vt:lpstr>Ruggedized Industrial Power and Signal Connectors</vt:lpstr>
      <vt:lpstr>Series 22 Geo-Marine</vt:lpstr>
      <vt:lpstr>Series 24 EMI/EMP Filter Connectors</vt:lpstr>
      <vt:lpstr>PowerPoint Presentation</vt:lpstr>
      <vt:lpstr>Mil-DTL-38999 (Series III) EMI/EMP Filters: Special Packaging</vt:lpstr>
      <vt:lpstr>Sav-Cons®</vt:lpstr>
      <vt:lpstr>Summary of Circular Sizes/Densities</vt:lpstr>
      <vt:lpstr>PowerPoint Presentation</vt:lpstr>
      <vt:lpstr>The Series 89 Nano Connector Range </vt:lpstr>
      <vt:lpstr>Micro-D Connectors and Cables</vt:lpstr>
      <vt:lpstr>Series 171 MicroStrips</vt:lpstr>
      <vt:lpstr>MLDM Low-Profile Micro-D</vt:lpstr>
      <vt:lpstr>Well-Master™ 260 (GHTM)</vt:lpstr>
      <vt:lpstr>HiPer-D: Intermateable w/ Mil-C-24308</vt:lpstr>
      <vt:lpstr>HiPer-D 24308</vt:lpstr>
      <vt:lpstr>Series 79 Micro-Crimp  Connectors and Cables</vt:lpstr>
      <vt:lpstr>Micro-Crimp Advantage other Rectangulars:  Smaller, with Improved Shielding and Sealing</vt:lpstr>
      <vt:lpstr>Special Hermetic Rectangulars </vt:lpstr>
      <vt:lpstr>Special ARINC’s: Filters and Quadrax</vt:lpstr>
      <vt:lpstr>Rectangular Series Summary</vt:lpstr>
      <vt:lpstr>PowerPoint Presentation</vt:lpstr>
      <vt:lpstr>MIL-DTL-38999 Type</vt:lpstr>
      <vt:lpstr>High Density (GHD)</vt:lpstr>
      <vt:lpstr>Size #23 Fiber Optic Mighty Mouse</vt:lpstr>
      <vt:lpstr>M28876 Fiber Optic Connection System</vt:lpstr>
      <vt:lpstr>GFOCA M83526 Compliant  Hermaphroditic</vt:lpstr>
      <vt:lpstr>Eye-Beam Fiber Optics</vt:lpstr>
      <vt:lpstr>Eye-Beam Grin Lens Terminus</vt:lpstr>
      <vt:lpstr>Glenair Fiber Optic Media Converters</vt:lpstr>
      <vt:lpstr>PowerPoint Presentation</vt:lpstr>
      <vt:lpstr>Series 77 Full Nelson</vt:lpstr>
      <vt:lpstr>PowerPoint Presentation</vt:lpstr>
      <vt:lpstr>High-Performance Jacket Materials: </vt:lpstr>
      <vt:lpstr>Innovative, Braided Wire Cable Shields and Coverings</vt:lpstr>
      <vt:lpstr>AmberStrand® Conductive Composite Braid</vt:lpstr>
      <vt:lpstr>ArmorLite™ Microfilament Stainless Steel Braided Shielding</vt:lpstr>
      <vt:lpstr>Conduit Systems</vt:lpstr>
      <vt:lpstr>PowerPoint Presentation</vt:lpstr>
      <vt:lpstr>PowerPoint Presentation</vt:lpstr>
      <vt:lpstr>PowerPoint Presentation</vt:lpstr>
      <vt:lpstr>MIL-PRF-24578A Navy Approved “BlueJacket” Conduit System</vt:lpstr>
      <vt:lpstr>PowerPoint Presentation</vt:lpstr>
      <vt:lpstr>Backshells and Connector Accessories</vt:lpstr>
      <vt:lpstr>Advances in Metal Backshells</vt:lpstr>
      <vt:lpstr>Extremely Lightweight Composite Adapters</vt:lpstr>
      <vt:lpstr>Plating Capablities</vt:lpstr>
      <vt:lpstr>Revolutionary Swing-Arm EMI/RFI Composite Strain Reliefs</vt:lpstr>
      <vt:lpstr>PiggyBack Boot Adapters</vt:lpstr>
      <vt:lpstr>EMI/RFI Composite Junction Boxes</vt:lpstr>
      <vt:lpstr>Assembly Tools</vt:lpstr>
      <vt:lpstr>Prevent Damage and Insure Proper Assembly</vt:lpstr>
      <vt:lpstr>BandMaster™ ATS Shield Termination</vt:lpstr>
      <vt:lpstr>Turnkey Assemblies</vt:lpstr>
      <vt:lpstr>Turnkey Cable Assemblies</vt:lpstr>
      <vt:lpstr>Turnkey Conduit Assemblies </vt:lpstr>
      <vt:lpstr>So What Exactly Does Glenair  Bring to the Table?</vt:lpstr>
      <vt:lpstr>PowerPoint Presentation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mborgsdorf</dc:creator>
  <cp:lastModifiedBy>Mike</cp:lastModifiedBy>
  <cp:revision>332</cp:revision>
  <dcterms:created xsi:type="dcterms:W3CDTF">2010-05-05T22:49:33Z</dcterms:created>
  <dcterms:modified xsi:type="dcterms:W3CDTF">2012-06-12T20:26:54Z</dcterms:modified>
</cp:coreProperties>
</file>